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4" r:id="rId4"/>
    <p:sldId id="289" r:id="rId5"/>
    <p:sldId id="292" r:id="rId6"/>
    <p:sldId id="301" r:id="rId7"/>
    <p:sldId id="302" r:id="rId8"/>
    <p:sldId id="297" r:id="rId9"/>
    <p:sldId id="260" r:id="rId10"/>
    <p:sldId id="303" r:id="rId11"/>
    <p:sldId id="280" r:id="rId12"/>
    <p:sldId id="295" r:id="rId13"/>
    <p:sldId id="298" r:id="rId14"/>
    <p:sldId id="300" r:id="rId15"/>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88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SUMMERPOST\Finance\Budget\2015\revenue%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UMMERPOST\Finance\Budget\2015\expense%20graph.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a:t>2015 Revenue Sources</a:t>
            </a:r>
          </a:p>
        </c:rich>
      </c:tx>
      <c:layout>
        <c:manualLayout>
          <c:xMode val="edge"/>
          <c:yMode val="edge"/>
          <c:x val="0.74111770160466472"/>
          <c:y val="9.92700882073817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dLbl>
              <c:idx val="8"/>
              <c:layout>
                <c:manualLayout>
                  <c:x val="0.16585147814607012"/>
                  <c:y val="-5.491105694366449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9"/>
              <c:layout>
                <c:manualLayout>
                  <c:x val="0.10427598346613859"/>
                  <c:y val="1.496929171703994E-2"/>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Sheet1!$A$23:$A$32</c:f>
              <c:strCache>
                <c:ptCount val="10"/>
                <c:pt idx="0">
                  <c:v>Taxation</c:v>
                </c:pt>
                <c:pt idx="1">
                  <c:v>Water user fees</c:v>
                </c:pt>
                <c:pt idx="2">
                  <c:v>Sewer user fees</c:v>
                </c:pt>
                <c:pt idx="3">
                  <c:v>Electric user fees</c:v>
                </c:pt>
                <c:pt idx="4">
                  <c:v>Works charges</c:v>
                </c:pt>
                <c:pt idx="5">
                  <c:v>Other</c:v>
                </c:pt>
                <c:pt idx="6">
                  <c:v>Grants</c:v>
                </c:pt>
                <c:pt idx="7">
                  <c:v>Recreation charges</c:v>
                </c:pt>
                <c:pt idx="8">
                  <c:v>Licences, permits, fines</c:v>
                </c:pt>
                <c:pt idx="9">
                  <c:v>Actuarial </c:v>
                </c:pt>
              </c:strCache>
            </c:strRef>
          </c:cat>
          <c:val>
            <c:numRef>
              <c:f>Sheet1!$B$23:$B$32</c:f>
              <c:numCache>
                <c:formatCode>0.00%</c:formatCode>
                <c:ptCount val="10"/>
                <c:pt idx="0">
                  <c:v>0.3486519034121765</c:v>
                </c:pt>
                <c:pt idx="1">
                  <c:v>8.6195364256591439E-2</c:v>
                </c:pt>
                <c:pt idx="2">
                  <c:v>3.2513269559066263E-2</c:v>
                </c:pt>
                <c:pt idx="3">
                  <c:v>0.35924638816697824</c:v>
                </c:pt>
                <c:pt idx="4">
                  <c:v>4.2508077474669635E-2</c:v>
                </c:pt>
                <c:pt idx="5">
                  <c:v>3.7613540711755905E-2</c:v>
                </c:pt>
                <c:pt idx="6">
                  <c:v>3.0770563284978236E-2</c:v>
                </c:pt>
                <c:pt idx="7">
                  <c:v>2.7776687937401477E-2</c:v>
                </c:pt>
                <c:pt idx="8">
                  <c:v>1.1733914383295531E-2</c:v>
                </c:pt>
                <c:pt idx="9">
                  <c:v>2.2990290813086817E-2</c:v>
                </c:pt>
              </c:numCache>
            </c:numRef>
          </c:val>
        </c:ser>
        <c:dLbls>
          <c:dLblPos val="bestFit"/>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a:t>2015 Expenses</a:t>
            </a:r>
          </a:p>
        </c:rich>
      </c:tx>
      <c:layout>
        <c:manualLayout>
          <c:xMode val="edge"/>
          <c:yMode val="edge"/>
          <c:x val="0.74111770160466472"/>
          <c:y val="9.92700882073817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5"/>
              <c:layout>
                <c:manualLayout>
                  <c:x val="-3.0082826473038175E-3"/>
                  <c:y val="-1.799943703136043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0948132082292109"/>
                      <c:h val="0.12617538563430394"/>
                    </c:manualLayout>
                  </c15:layout>
                </c:ext>
              </c:extLst>
            </c:dLbl>
            <c:dLbl>
              <c:idx val="7"/>
              <c:layout>
                <c:manualLayout>
                  <c:x val="-3.409998899838119E-3"/>
                  <c:y val="-5.0109238233648958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2.9855753060807518E-2"/>
                  <c:y val="2.6808591762709357E-2"/>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Sheet1!$A$21:$A$32</c:f>
              <c:strCache>
                <c:ptCount val="12"/>
                <c:pt idx="0">
                  <c:v>General Government</c:v>
                </c:pt>
                <c:pt idx="1">
                  <c:v>Protective Services</c:v>
                </c:pt>
                <c:pt idx="2">
                  <c:v>Works</c:v>
                </c:pt>
                <c:pt idx="3">
                  <c:v>Solid Waste</c:v>
                </c:pt>
                <c:pt idx="4">
                  <c:v>Development Services</c:v>
                </c:pt>
                <c:pt idx="5">
                  <c:v>Recreation, Parks and Culture</c:v>
                </c:pt>
                <c:pt idx="6">
                  <c:v>Debt Servicing</c:v>
                </c:pt>
                <c:pt idx="7">
                  <c:v>Reserves</c:v>
                </c:pt>
                <c:pt idx="8">
                  <c:v>Discretionary</c:v>
                </c:pt>
                <c:pt idx="9">
                  <c:v>Water Utility</c:v>
                </c:pt>
                <c:pt idx="10">
                  <c:v>Sewer Utility</c:v>
                </c:pt>
                <c:pt idx="11">
                  <c:v>Electric Utility</c:v>
                </c:pt>
              </c:strCache>
            </c:strRef>
          </c:cat>
          <c:val>
            <c:numRef>
              <c:f>Sheet1!$B$21:$B$32</c:f>
              <c:numCache>
                <c:formatCode>0.00%</c:formatCode>
                <c:ptCount val="12"/>
                <c:pt idx="0">
                  <c:v>8.3276114006853863E-2</c:v>
                </c:pt>
                <c:pt idx="1">
                  <c:v>9.3576782109609319E-2</c:v>
                </c:pt>
                <c:pt idx="2">
                  <c:v>7.8028061973803881E-2</c:v>
                </c:pt>
                <c:pt idx="3">
                  <c:v>3.5123239217991695E-2</c:v>
                </c:pt>
                <c:pt idx="4">
                  <c:v>2.1279188021814808E-2</c:v>
                </c:pt>
                <c:pt idx="5">
                  <c:v>7.0552872494142424E-2</c:v>
                </c:pt>
                <c:pt idx="6">
                  <c:v>2.5304707124324734E-2</c:v>
                </c:pt>
                <c:pt idx="7">
                  <c:v>1.3046356242157157E-2</c:v>
                </c:pt>
                <c:pt idx="8">
                  <c:v>4.9332031919411684E-2</c:v>
                </c:pt>
                <c:pt idx="9">
                  <c:v>0.13852645901062108</c:v>
                </c:pt>
                <c:pt idx="10">
                  <c:v>8.1997367438745417E-2</c:v>
                </c:pt>
                <c:pt idx="11">
                  <c:v>0.30995682044052392</c:v>
                </c:pt>
              </c:numCache>
            </c:numRef>
          </c:val>
        </c:ser>
        <c:dLbls>
          <c:dLblPos val="bestFit"/>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AC35C4C-63C8-4AED-84BC-A7C75DAE3212}" type="datetimeFigureOut">
              <a:rPr lang="en-CA" smtClean="0"/>
              <a:t>2015-01-21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404037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C35C4C-63C8-4AED-84BC-A7C75DAE3212}" type="datetimeFigureOut">
              <a:rPr lang="en-CA" smtClean="0"/>
              <a:t>2015-01-21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257432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C35C4C-63C8-4AED-84BC-A7C75DAE3212}" type="datetimeFigureOut">
              <a:rPr lang="en-CA" smtClean="0"/>
              <a:t>2015-01-21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257465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C35C4C-63C8-4AED-84BC-A7C75DAE3212}" type="datetimeFigureOut">
              <a:rPr lang="en-CA" smtClean="0"/>
              <a:t>2015-01-21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30876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35C4C-63C8-4AED-84BC-A7C75DAE3212}" type="datetimeFigureOut">
              <a:rPr lang="en-CA" smtClean="0"/>
              <a:t>2015-01-21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155993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AC35C4C-63C8-4AED-84BC-A7C75DAE3212}" type="datetimeFigureOut">
              <a:rPr lang="en-CA" smtClean="0"/>
              <a:t>2015-01-21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270077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AC35C4C-63C8-4AED-84BC-A7C75DAE3212}" type="datetimeFigureOut">
              <a:rPr lang="en-CA" smtClean="0"/>
              <a:t>2015-01-21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49221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AC35C4C-63C8-4AED-84BC-A7C75DAE3212}" type="datetimeFigureOut">
              <a:rPr lang="en-CA" smtClean="0"/>
              <a:t>2015-01-21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159775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35C4C-63C8-4AED-84BC-A7C75DAE3212}" type="datetimeFigureOut">
              <a:rPr lang="en-CA" smtClean="0"/>
              <a:t>2015-01-21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214951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35C4C-63C8-4AED-84BC-A7C75DAE3212}" type="datetimeFigureOut">
              <a:rPr lang="en-CA" smtClean="0"/>
              <a:t>2015-01-21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110190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35C4C-63C8-4AED-84BC-A7C75DAE3212}" type="datetimeFigureOut">
              <a:rPr lang="en-CA" smtClean="0"/>
              <a:t>2015-01-21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6E64A0-7C81-4929-9D6E-2BEE93F5BA9A}" type="slidenum">
              <a:rPr lang="en-CA" smtClean="0"/>
              <a:t>‹#›</a:t>
            </a:fld>
            <a:endParaRPr lang="en-CA"/>
          </a:p>
        </p:txBody>
      </p:sp>
    </p:spTree>
    <p:extLst>
      <p:ext uri="{BB962C8B-B14F-4D97-AF65-F5344CB8AC3E}">
        <p14:creationId xmlns:p14="http://schemas.microsoft.com/office/powerpoint/2010/main" val="252276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35C4C-63C8-4AED-84BC-A7C75DAE3212}" type="datetimeFigureOut">
              <a:rPr lang="en-CA" smtClean="0"/>
              <a:t>2015-01-21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E64A0-7C81-4929-9D6E-2BEE93F5BA9A}" type="slidenum">
              <a:rPr lang="en-CA" smtClean="0"/>
              <a:t>‹#›</a:t>
            </a:fld>
            <a:endParaRPr lang="en-CA"/>
          </a:p>
        </p:txBody>
      </p:sp>
    </p:spTree>
    <p:extLst>
      <p:ext uri="{BB962C8B-B14F-4D97-AF65-F5344CB8AC3E}">
        <p14:creationId xmlns:p14="http://schemas.microsoft.com/office/powerpoint/2010/main" val="148678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2373"/>
            <a:ext cx="9144000" cy="6073254"/>
          </a:xfrm>
          <a:prstGeom prst="rect">
            <a:avLst/>
          </a:prstGeom>
        </p:spPr>
      </p:pic>
      <p:sp>
        <p:nvSpPr>
          <p:cNvPr id="2" name="Title 1"/>
          <p:cNvSpPr>
            <a:spLocks noGrp="1"/>
          </p:cNvSpPr>
          <p:nvPr>
            <p:ph type="ctrTitle"/>
          </p:nvPr>
        </p:nvSpPr>
        <p:spPr>
          <a:xfrm>
            <a:off x="685800" y="836712"/>
            <a:ext cx="7772400" cy="1470025"/>
          </a:xfrm>
        </p:spPr>
        <p:txBody>
          <a:bodyPr/>
          <a:lstStyle/>
          <a:p>
            <a:r>
              <a:rPr lang="en-CA" dirty="0" smtClean="0"/>
              <a:t>2015 Financial Plan</a:t>
            </a:r>
            <a:endParaRPr lang="en-CA" dirty="0"/>
          </a:p>
        </p:txBody>
      </p:sp>
    </p:spTree>
    <p:extLst>
      <p:ext uri="{BB962C8B-B14F-4D97-AF65-F5344CB8AC3E}">
        <p14:creationId xmlns:p14="http://schemas.microsoft.com/office/powerpoint/2010/main" val="87309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CA" sz="4000" dirty="0" smtClean="0"/>
              <a:t>PROPERTY TAXATION</a:t>
            </a:r>
            <a:endParaRPr lang="en-CA" sz="4000" dirty="0"/>
          </a:p>
        </p:txBody>
      </p:sp>
      <p:graphicFrame>
        <p:nvGraphicFramePr>
          <p:cNvPr id="3" name="Table 2"/>
          <p:cNvGraphicFramePr>
            <a:graphicFrameLocks noGrp="1"/>
          </p:cNvGraphicFramePr>
          <p:nvPr>
            <p:extLst>
              <p:ext uri="{D42A27DB-BD31-4B8C-83A1-F6EECF244321}">
                <p14:modId xmlns:p14="http://schemas.microsoft.com/office/powerpoint/2010/main" val="44087398"/>
              </p:ext>
            </p:extLst>
          </p:nvPr>
        </p:nvGraphicFramePr>
        <p:xfrm>
          <a:off x="611560" y="908720"/>
          <a:ext cx="7519257" cy="376398"/>
        </p:xfrm>
        <a:graphic>
          <a:graphicData uri="http://schemas.openxmlformats.org/drawingml/2006/table">
            <a:tbl>
              <a:tblPr firstRow="1" bandRow="1">
                <a:tableStyleId>{93296810-A885-4BE3-A3E7-6D5BEEA58F35}</a:tableStyleId>
              </a:tblPr>
              <a:tblGrid>
                <a:gridCol w="5494842"/>
                <a:gridCol w="2024415"/>
              </a:tblGrid>
              <a:tr h="376398">
                <a:tc>
                  <a:txBody>
                    <a:bodyPr/>
                    <a:lstStyle/>
                    <a:p>
                      <a:r>
                        <a:rPr lang="en-CA" dirty="0" smtClean="0"/>
                        <a:t>2014 General</a:t>
                      </a:r>
                      <a:r>
                        <a:rPr lang="en-CA" baseline="0" dirty="0" smtClean="0"/>
                        <a:t> Property Tax Levy</a:t>
                      </a:r>
                      <a:endParaRPr lang="en-CA" dirty="0"/>
                    </a:p>
                  </a:txBody>
                  <a:tcPr>
                    <a:solidFill>
                      <a:schemeClr val="accent6">
                        <a:lumMod val="75000"/>
                      </a:schemeClr>
                    </a:solidFill>
                  </a:tcPr>
                </a:tc>
                <a:tc>
                  <a:txBody>
                    <a:bodyPr/>
                    <a:lstStyle/>
                    <a:p>
                      <a:pPr algn="r"/>
                      <a:r>
                        <a:rPr lang="en-CA" dirty="0" smtClean="0"/>
                        <a:t>$6,664,951</a:t>
                      </a:r>
                      <a:endParaRPr lang="en-CA" dirty="0"/>
                    </a:p>
                  </a:txBody>
                  <a:tcPr>
                    <a:solidFill>
                      <a:schemeClr val="accent6">
                        <a:lumMod val="7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77565814"/>
              </p:ext>
            </p:extLst>
          </p:nvPr>
        </p:nvGraphicFramePr>
        <p:xfrm>
          <a:off x="611560" y="1340768"/>
          <a:ext cx="7488832" cy="1097280"/>
        </p:xfrm>
        <a:graphic>
          <a:graphicData uri="http://schemas.openxmlformats.org/drawingml/2006/table">
            <a:tbl>
              <a:tblPr firstRow="1" bandRow="1">
                <a:tableStyleId>{93296810-A885-4BE3-A3E7-6D5BEEA58F35}</a:tableStyleId>
              </a:tblPr>
              <a:tblGrid>
                <a:gridCol w="2940382"/>
                <a:gridCol w="2151499"/>
                <a:gridCol w="2396951"/>
              </a:tblGrid>
              <a:tr h="324000">
                <a:tc>
                  <a:txBody>
                    <a:bodyPr/>
                    <a:lstStyle/>
                    <a:p>
                      <a:r>
                        <a:rPr lang="en-CA" dirty="0" smtClean="0"/>
                        <a:t>HISTORICAL</a:t>
                      </a:r>
                      <a:r>
                        <a:rPr lang="en-CA" baseline="0" dirty="0" smtClean="0"/>
                        <a:t> TAX INCREASES</a:t>
                      </a:r>
                      <a:endParaRPr lang="en-CA" dirty="0"/>
                    </a:p>
                  </a:txBody>
                  <a:tcPr/>
                </a:tc>
                <a:tc>
                  <a:txBody>
                    <a:bodyPr/>
                    <a:lstStyle/>
                    <a:p>
                      <a:pPr algn="r"/>
                      <a:endParaRPr lang="en-CA" dirty="0"/>
                    </a:p>
                  </a:txBody>
                  <a:tcPr/>
                </a:tc>
                <a:tc>
                  <a:txBody>
                    <a:bodyPr/>
                    <a:lstStyle/>
                    <a:p>
                      <a:pPr algn="r"/>
                      <a:endParaRPr lang="en-CA" dirty="0"/>
                    </a:p>
                  </a:txBody>
                  <a:tcPr/>
                </a:tc>
              </a:tr>
              <a:tr h="324000">
                <a:tc>
                  <a:txBody>
                    <a:bodyPr/>
                    <a:lstStyle/>
                    <a:p>
                      <a:r>
                        <a:rPr lang="en-CA" dirty="0" smtClean="0"/>
                        <a:t>2014 – 2.0%</a:t>
                      </a:r>
                      <a:endParaRPr lang="en-CA" dirty="0"/>
                    </a:p>
                  </a:txBody>
                  <a:tcPr/>
                </a:tc>
                <a:tc>
                  <a:txBody>
                    <a:bodyPr/>
                    <a:lstStyle/>
                    <a:p>
                      <a:pPr algn="r"/>
                      <a:r>
                        <a:rPr lang="en-CA" dirty="0" smtClean="0"/>
                        <a:t>2013 – 2.0%</a:t>
                      </a:r>
                      <a:endParaRPr lang="en-CA" dirty="0"/>
                    </a:p>
                  </a:txBody>
                  <a:tcPr anchor="ctr"/>
                </a:tc>
                <a:tc>
                  <a:txBody>
                    <a:bodyPr/>
                    <a:lstStyle/>
                    <a:p>
                      <a:pPr algn="r"/>
                      <a:r>
                        <a:rPr lang="en-CA" dirty="0" smtClean="0"/>
                        <a:t>2012 – 1.5%</a:t>
                      </a:r>
                      <a:endParaRPr lang="en-CA" dirty="0"/>
                    </a:p>
                  </a:txBody>
                  <a:tcPr anchor="ctr"/>
                </a:tc>
              </a:tr>
              <a:tr h="324000">
                <a:tc>
                  <a:txBody>
                    <a:bodyPr/>
                    <a:lstStyle/>
                    <a:p>
                      <a:r>
                        <a:rPr lang="en-CA" dirty="0" smtClean="0"/>
                        <a:t>2011 – 1.0%</a:t>
                      </a:r>
                      <a:endParaRPr lang="en-CA" dirty="0"/>
                    </a:p>
                  </a:txBody>
                  <a:tcPr/>
                </a:tc>
                <a:tc>
                  <a:txBody>
                    <a:bodyPr/>
                    <a:lstStyle/>
                    <a:p>
                      <a:pPr algn="r"/>
                      <a:r>
                        <a:rPr lang="en-CA" dirty="0" smtClean="0"/>
                        <a:t>2010 – 2.5%</a:t>
                      </a:r>
                      <a:endParaRPr lang="en-CA" dirty="0"/>
                    </a:p>
                  </a:txBody>
                  <a:tcPr anchor="ctr"/>
                </a:tc>
                <a:tc>
                  <a:txBody>
                    <a:bodyPr/>
                    <a:lstStyle/>
                    <a:p>
                      <a:pPr algn="r"/>
                      <a:r>
                        <a:rPr lang="en-CA" dirty="0" smtClean="0"/>
                        <a:t>2009 – 2.2%</a:t>
                      </a:r>
                      <a:endParaRPr lang="en-CA"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3773322"/>
              </p:ext>
            </p:extLst>
          </p:nvPr>
        </p:nvGraphicFramePr>
        <p:xfrm>
          <a:off x="611560" y="2564904"/>
          <a:ext cx="7502726" cy="2194560"/>
        </p:xfrm>
        <a:graphic>
          <a:graphicData uri="http://schemas.openxmlformats.org/drawingml/2006/table">
            <a:tbl>
              <a:tblPr firstRow="1" bandRow="1">
                <a:tableStyleId>{93296810-A885-4BE3-A3E7-6D5BEEA58F35}</a:tableStyleId>
              </a:tblPr>
              <a:tblGrid>
                <a:gridCol w="6002181"/>
                <a:gridCol w="1500545"/>
              </a:tblGrid>
              <a:tr h="324000">
                <a:tc>
                  <a:txBody>
                    <a:bodyPr/>
                    <a:lstStyle/>
                    <a:p>
                      <a:r>
                        <a:rPr lang="en-CA" dirty="0" smtClean="0"/>
                        <a:t>2014 Tax</a:t>
                      </a:r>
                      <a:r>
                        <a:rPr lang="en-CA" baseline="0" dirty="0" smtClean="0"/>
                        <a:t> Ratios (Multiple)</a:t>
                      </a:r>
                      <a:endParaRPr lang="en-CA" dirty="0"/>
                    </a:p>
                  </a:txBody>
                  <a:tcPr/>
                </a:tc>
                <a:tc>
                  <a:txBody>
                    <a:bodyPr/>
                    <a:lstStyle/>
                    <a:p>
                      <a:pPr algn="r"/>
                      <a:endParaRPr lang="en-CA" dirty="0"/>
                    </a:p>
                  </a:txBody>
                  <a:tcPr/>
                </a:tc>
              </a:tr>
              <a:tr h="324000">
                <a:tc>
                  <a:txBody>
                    <a:bodyPr/>
                    <a:lstStyle/>
                    <a:p>
                      <a:r>
                        <a:rPr lang="en-CA" dirty="0" smtClean="0"/>
                        <a:t>Class</a:t>
                      </a:r>
                      <a:r>
                        <a:rPr lang="en-CA" baseline="0" dirty="0" smtClean="0"/>
                        <a:t> 2 Utilities</a:t>
                      </a:r>
                      <a:endParaRPr lang="en-CA" dirty="0"/>
                    </a:p>
                  </a:txBody>
                  <a:tcPr/>
                </a:tc>
                <a:tc>
                  <a:txBody>
                    <a:bodyPr/>
                    <a:lstStyle/>
                    <a:p>
                      <a:pPr algn="r"/>
                      <a:r>
                        <a:rPr lang="en-CA" dirty="0" smtClean="0"/>
                        <a:t>7.029</a:t>
                      </a:r>
                      <a:endParaRPr lang="en-CA" dirty="0"/>
                    </a:p>
                  </a:txBody>
                  <a:tcPr/>
                </a:tc>
              </a:tr>
              <a:tr h="324000">
                <a:tc>
                  <a:txBody>
                    <a:bodyPr/>
                    <a:lstStyle/>
                    <a:p>
                      <a:r>
                        <a:rPr lang="en-CA" dirty="0" smtClean="0"/>
                        <a:t>Class 5 Light Industry</a:t>
                      </a:r>
                      <a:endParaRPr lang="en-CA" dirty="0"/>
                    </a:p>
                  </a:txBody>
                  <a:tcPr/>
                </a:tc>
                <a:tc>
                  <a:txBody>
                    <a:bodyPr/>
                    <a:lstStyle/>
                    <a:p>
                      <a:pPr algn="r"/>
                      <a:r>
                        <a:rPr lang="en-CA" dirty="0" smtClean="0"/>
                        <a:t>1.951</a:t>
                      </a:r>
                      <a:endParaRPr lang="en-CA" dirty="0"/>
                    </a:p>
                  </a:txBody>
                  <a:tcPr/>
                </a:tc>
              </a:tr>
              <a:tr h="324000">
                <a:tc>
                  <a:txBody>
                    <a:bodyPr/>
                    <a:lstStyle/>
                    <a:p>
                      <a:r>
                        <a:rPr lang="en-CA" dirty="0" smtClean="0"/>
                        <a:t>Class</a:t>
                      </a:r>
                      <a:r>
                        <a:rPr lang="en-CA" baseline="0" dirty="0" smtClean="0"/>
                        <a:t> 6 Business/Other</a:t>
                      </a:r>
                      <a:endParaRPr lang="en-CA" dirty="0"/>
                    </a:p>
                  </a:txBody>
                  <a:tcPr/>
                </a:tc>
                <a:tc>
                  <a:txBody>
                    <a:bodyPr/>
                    <a:lstStyle/>
                    <a:p>
                      <a:pPr algn="r"/>
                      <a:r>
                        <a:rPr lang="en-CA" dirty="0" smtClean="0"/>
                        <a:t>2.705</a:t>
                      </a:r>
                      <a:endParaRPr lang="en-CA" dirty="0"/>
                    </a:p>
                  </a:txBody>
                  <a:tcPr/>
                </a:tc>
              </a:tr>
              <a:tr h="324000">
                <a:tc>
                  <a:txBody>
                    <a:bodyPr/>
                    <a:lstStyle/>
                    <a:p>
                      <a:r>
                        <a:rPr lang="en-CA" dirty="0" smtClean="0"/>
                        <a:t>Class 8 Recreation/Non Profit</a:t>
                      </a:r>
                      <a:endParaRPr lang="en-CA" dirty="0"/>
                    </a:p>
                  </a:txBody>
                  <a:tcPr/>
                </a:tc>
                <a:tc>
                  <a:txBody>
                    <a:bodyPr/>
                    <a:lstStyle/>
                    <a:p>
                      <a:pPr algn="r"/>
                      <a:r>
                        <a:rPr lang="en-CA" dirty="0" smtClean="0"/>
                        <a:t>1.951</a:t>
                      </a:r>
                      <a:endParaRPr lang="en-CA" dirty="0"/>
                    </a:p>
                  </a:txBody>
                  <a:tcPr/>
                </a:tc>
              </a:tr>
              <a:tr h="324000">
                <a:tc>
                  <a:txBody>
                    <a:bodyPr/>
                    <a:lstStyle/>
                    <a:p>
                      <a:r>
                        <a:rPr lang="en-CA" dirty="0" smtClean="0"/>
                        <a:t>Class 9 Farm</a:t>
                      </a:r>
                      <a:endParaRPr lang="en-CA" dirty="0"/>
                    </a:p>
                  </a:txBody>
                  <a:tcPr/>
                </a:tc>
                <a:tc>
                  <a:txBody>
                    <a:bodyPr/>
                    <a:lstStyle/>
                    <a:p>
                      <a:pPr algn="r"/>
                      <a:r>
                        <a:rPr lang="en-CA" dirty="0" smtClean="0"/>
                        <a:t>2.839</a:t>
                      </a:r>
                      <a:endParaRPr lang="en-CA"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92269822"/>
              </p:ext>
            </p:extLst>
          </p:nvPr>
        </p:nvGraphicFramePr>
        <p:xfrm>
          <a:off x="611560" y="4941168"/>
          <a:ext cx="7560840" cy="1463040"/>
        </p:xfrm>
        <a:graphic>
          <a:graphicData uri="http://schemas.openxmlformats.org/drawingml/2006/table">
            <a:tbl>
              <a:tblPr firstRow="1" bandRow="1">
                <a:tableStyleId>{93296810-A885-4BE3-A3E7-6D5BEEA58F35}</a:tableStyleId>
              </a:tblPr>
              <a:tblGrid>
                <a:gridCol w="3998521"/>
                <a:gridCol w="3562319"/>
              </a:tblGrid>
              <a:tr h="324000">
                <a:tc>
                  <a:txBody>
                    <a:bodyPr/>
                    <a:lstStyle/>
                    <a:p>
                      <a:pPr algn="ctr"/>
                      <a:r>
                        <a:rPr lang="en-CA" dirty="0" smtClean="0"/>
                        <a:t>2014 Assessment</a:t>
                      </a:r>
                    </a:p>
                  </a:txBody>
                  <a:tcPr/>
                </a:tc>
                <a:tc>
                  <a:txBody>
                    <a:bodyPr/>
                    <a:lstStyle/>
                    <a:p>
                      <a:pPr algn="ctr"/>
                      <a:r>
                        <a:rPr lang="en-CA" dirty="0" smtClean="0"/>
                        <a:t>2014 Taxation</a:t>
                      </a:r>
                      <a:endParaRPr lang="en-CA" dirty="0"/>
                    </a:p>
                  </a:txBody>
                  <a:tcPr/>
                </a:tc>
              </a:tr>
              <a:tr h="324000">
                <a:tc>
                  <a:txBody>
                    <a:bodyPr/>
                    <a:lstStyle/>
                    <a:p>
                      <a:pPr algn="ctr"/>
                      <a:r>
                        <a:rPr lang="en-CA" dirty="0" smtClean="0"/>
                        <a:t>Residential                           93%</a:t>
                      </a:r>
                    </a:p>
                  </a:txBody>
                  <a:tcPr/>
                </a:tc>
                <a:tc>
                  <a:txBody>
                    <a:bodyPr/>
                    <a:lstStyle/>
                    <a:p>
                      <a:pPr algn="ctr"/>
                      <a:r>
                        <a:rPr lang="en-CA" dirty="0" smtClean="0"/>
                        <a:t>83%</a:t>
                      </a:r>
                      <a:endParaRPr lang="en-CA" dirty="0"/>
                    </a:p>
                  </a:txBody>
                  <a:tcPr/>
                </a:tc>
              </a:tr>
              <a:tr h="324000">
                <a:tc>
                  <a:txBody>
                    <a:bodyPr/>
                    <a:lstStyle/>
                    <a:p>
                      <a:pPr algn="ctr"/>
                      <a:r>
                        <a:rPr lang="en-CA" dirty="0" smtClean="0"/>
                        <a:t>Business                                 5%</a:t>
                      </a:r>
                    </a:p>
                  </a:txBody>
                  <a:tcPr/>
                </a:tc>
                <a:tc>
                  <a:txBody>
                    <a:bodyPr/>
                    <a:lstStyle/>
                    <a:p>
                      <a:pPr algn="ctr"/>
                      <a:r>
                        <a:rPr lang="en-CA" dirty="0" smtClean="0"/>
                        <a:t>13%</a:t>
                      </a:r>
                      <a:endParaRPr lang="en-CA" dirty="0"/>
                    </a:p>
                  </a:txBody>
                  <a:tcPr/>
                </a:tc>
              </a:tr>
              <a:tr h="324000">
                <a:tc>
                  <a:txBody>
                    <a:bodyPr/>
                    <a:lstStyle/>
                    <a:p>
                      <a:pPr algn="ctr"/>
                      <a:r>
                        <a:rPr lang="en-CA" dirty="0" smtClean="0"/>
                        <a:t>Other                                      2%</a:t>
                      </a:r>
                    </a:p>
                  </a:txBody>
                  <a:tcPr/>
                </a:tc>
                <a:tc>
                  <a:txBody>
                    <a:bodyPr/>
                    <a:lstStyle/>
                    <a:p>
                      <a:pPr algn="ctr"/>
                      <a:r>
                        <a:rPr lang="en-CA" dirty="0" smtClean="0"/>
                        <a:t>4%</a:t>
                      </a:r>
                      <a:endParaRPr lang="en-CA" dirty="0"/>
                    </a:p>
                  </a:txBody>
                  <a:tcPr/>
                </a:tc>
              </a:tr>
            </a:tbl>
          </a:graphicData>
        </a:graphic>
      </p:graphicFrame>
    </p:spTree>
    <p:extLst>
      <p:ext uri="{BB962C8B-B14F-4D97-AF65-F5344CB8AC3E}">
        <p14:creationId xmlns:p14="http://schemas.microsoft.com/office/powerpoint/2010/main" val="2257654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Expenditure</a:t>
            </a:r>
            <a:br>
              <a:rPr lang="en-CA" dirty="0" smtClean="0"/>
            </a:b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2319840702"/>
              </p:ext>
            </p:extLst>
          </p:nvPr>
        </p:nvGraphicFramePr>
        <p:xfrm>
          <a:off x="642392" y="1124744"/>
          <a:ext cx="7859215" cy="1854200"/>
        </p:xfrm>
        <a:graphic>
          <a:graphicData uri="http://schemas.openxmlformats.org/drawingml/2006/table">
            <a:tbl>
              <a:tblPr firstRow="1" bandRow="1">
                <a:tableStyleId>{93296810-A885-4BE3-A3E7-6D5BEEA58F35}</a:tableStyleId>
              </a:tblPr>
              <a:tblGrid>
                <a:gridCol w="2448272"/>
                <a:gridCol w="1296144"/>
                <a:gridCol w="1368152"/>
                <a:gridCol w="1440160"/>
                <a:gridCol w="1306487"/>
              </a:tblGrid>
              <a:tr h="370840">
                <a:tc>
                  <a:txBody>
                    <a:bodyPr/>
                    <a:lstStyle/>
                    <a:p>
                      <a:endParaRPr lang="en-CA" dirty="0"/>
                    </a:p>
                  </a:txBody>
                  <a:tcPr/>
                </a:tc>
                <a:tc>
                  <a:txBody>
                    <a:bodyPr/>
                    <a:lstStyle/>
                    <a:p>
                      <a:pPr algn="ctr"/>
                      <a:r>
                        <a:rPr lang="en-CA" dirty="0" smtClean="0"/>
                        <a:t>General</a:t>
                      </a:r>
                      <a:endParaRPr lang="en-CA" dirty="0"/>
                    </a:p>
                  </a:txBody>
                  <a:tcPr/>
                </a:tc>
                <a:tc>
                  <a:txBody>
                    <a:bodyPr/>
                    <a:lstStyle/>
                    <a:p>
                      <a:pPr algn="ctr"/>
                      <a:r>
                        <a:rPr lang="en-CA" dirty="0" smtClean="0"/>
                        <a:t>Water</a:t>
                      </a:r>
                      <a:endParaRPr lang="en-CA" dirty="0"/>
                    </a:p>
                  </a:txBody>
                  <a:tcPr/>
                </a:tc>
                <a:tc>
                  <a:txBody>
                    <a:bodyPr/>
                    <a:lstStyle/>
                    <a:p>
                      <a:pPr algn="ctr"/>
                      <a:r>
                        <a:rPr lang="en-CA" dirty="0" smtClean="0"/>
                        <a:t>Sewer</a:t>
                      </a:r>
                      <a:endParaRPr lang="en-CA" dirty="0"/>
                    </a:p>
                  </a:txBody>
                  <a:tcPr/>
                </a:tc>
                <a:tc>
                  <a:txBody>
                    <a:bodyPr/>
                    <a:lstStyle/>
                    <a:p>
                      <a:pPr algn="ctr"/>
                      <a:r>
                        <a:rPr lang="en-CA" dirty="0" smtClean="0"/>
                        <a:t>Electric</a:t>
                      </a:r>
                      <a:endParaRPr lang="en-CA" dirty="0"/>
                    </a:p>
                  </a:txBody>
                  <a:tcPr/>
                </a:tc>
              </a:tr>
              <a:tr h="370840">
                <a:tc>
                  <a:txBody>
                    <a:bodyPr/>
                    <a:lstStyle/>
                    <a:p>
                      <a:r>
                        <a:rPr lang="en-CA" dirty="0" smtClean="0"/>
                        <a:t>Budget</a:t>
                      </a:r>
                      <a:r>
                        <a:rPr lang="en-CA" baseline="0" dirty="0" smtClean="0"/>
                        <a:t> 2015</a:t>
                      </a:r>
                      <a:endParaRPr lang="en-CA" dirty="0"/>
                    </a:p>
                  </a:txBody>
                  <a:tcPr/>
                </a:tc>
                <a:tc>
                  <a:txBody>
                    <a:bodyPr/>
                    <a:lstStyle/>
                    <a:p>
                      <a:pPr algn="r"/>
                      <a:r>
                        <a:rPr lang="en-CA" dirty="0" smtClean="0"/>
                        <a:t>10,903,614</a:t>
                      </a:r>
                      <a:endParaRPr lang="en-CA" dirty="0"/>
                    </a:p>
                  </a:txBody>
                  <a:tcPr/>
                </a:tc>
                <a:tc>
                  <a:txBody>
                    <a:bodyPr/>
                    <a:lstStyle/>
                    <a:p>
                      <a:pPr algn="r"/>
                      <a:r>
                        <a:rPr lang="en-CA" dirty="0" smtClean="0"/>
                        <a:t>3,985,509</a:t>
                      </a:r>
                      <a:endParaRPr lang="en-CA" dirty="0"/>
                    </a:p>
                  </a:txBody>
                  <a:tcPr/>
                </a:tc>
                <a:tc>
                  <a:txBody>
                    <a:bodyPr/>
                    <a:lstStyle/>
                    <a:p>
                      <a:pPr algn="r"/>
                      <a:r>
                        <a:rPr lang="en-CA" dirty="0" smtClean="0"/>
                        <a:t>  2,344,913</a:t>
                      </a:r>
                      <a:endParaRPr lang="en-CA" dirty="0"/>
                    </a:p>
                  </a:txBody>
                  <a:tcPr/>
                </a:tc>
                <a:tc>
                  <a:txBody>
                    <a:bodyPr/>
                    <a:lstStyle/>
                    <a:p>
                      <a:pPr algn="r"/>
                      <a:r>
                        <a:rPr lang="en-CA" dirty="0" smtClean="0"/>
                        <a:t>9,657,742</a:t>
                      </a:r>
                      <a:endParaRPr lang="en-CA" dirty="0"/>
                    </a:p>
                  </a:txBody>
                  <a:tcPr/>
                </a:tc>
              </a:tr>
              <a:tr h="370840">
                <a:tc>
                  <a:txBody>
                    <a:bodyPr/>
                    <a:lstStyle/>
                    <a:p>
                      <a:r>
                        <a:rPr lang="en-CA" dirty="0" smtClean="0"/>
                        <a:t>Budget 2014</a:t>
                      </a:r>
                      <a:endParaRPr lang="en-CA" dirty="0"/>
                    </a:p>
                  </a:txBody>
                  <a:tcPr/>
                </a:tc>
                <a:tc>
                  <a:txBody>
                    <a:bodyPr/>
                    <a:lstStyle/>
                    <a:p>
                      <a:pPr algn="r"/>
                      <a:r>
                        <a:rPr lang="en-CA" dirty="0" smtClean="0"/>
                        <a:t>10,485,411</a:t>
                      </a:r>
                      <a:endParaRPr lang="en-CA" dirty="0"/>
                    </a:p>
                  </a:txBody>
                  <a:tcPr anchor="ctr"/>
                </a:tc>
                <a:tc>
                  <a:txBody>
                    <a:bodyPr/>
                    <a:lstStyle/>
                    <a:p>
                      <a:pPr algn="r"/>
                      <a:r>
                        <a:rPr lang="en-CA" dirty="0" smtClean="0"/>
                        <a:t>4,071,221</a:t>
                      </a:r>
                      <a:endParaRPr lang="en-CA" dirty="0"/>
                    </a:p>
                  </a:txBody>
                  <a:tcPr anchor="ctr"/>
                </a:tc>
                <a:tc>
                  <a:txBody>
                    <a:bodyPr/>
                    <a:lstStyle/>
                    <a:p>
                      <a:pPr algn="r"/>
                      <a:r>
                        <a:rPr lang="en-CA" dirty="0" smtClean="0"/>
                        <a:t>2,391,648</a:t>
                      </a:r>
                      <a:endParaRPr lang="en-CA" dirty="0"/>
                    </a:p>
                  </a:txBody>
                  <a:tcPr anchor="ctr"/>
                </a:tc>
                <a:tc>
                  <a:txBody>
                    <a:bodyPr/>
                    <a:lstStyle/>
                    <a:p>
                      <a:pPr algn="r"/>
                      <a:r>
                        <a:rPr lang="en-CA" dirty="0" smtClean="0"/>
                        <a:t>9,377,455</a:t>
                      </a:r>
                      <a:endParaRPr lang="en-CA" dirty="0"/>
                    </a:p>
                  </a:txBody>
                  <a:tcPr anchor="ctr"/>
                </a:tc>
              </a:tr>
              <a:tr h="370840">
                <a:tc>
                  <a:txBody>
                    <a:bodyPr/>
                    <a:lstStyle/>
                    <a:p>
                      <a:r>
                        <a:rPr lang="en-CA" dirty="0" smtClean="0"/>
                        <a:t>Change</a:t>
                      </a:r>
                      <a:endParaRPr lang="en-CA" dirty="0"/>
                    </a:p>
                  </a:txBody>
                  <a:tcPr/>
                </a:tc>
                <a:tc>
                  <a:txBody>
                    <a:bodyPr/>
                    <a:lstStyle/>
                    <a:p>
                      <a:pPr algn="r"/>
                      <a:r>
                        <a:rPr lang="en-CA" dirty="0" smtClean="0"/>
                        <a:t>418,203</a:t>
                      </a:r>
                      <a:r>
                        <a:rPr lang="en-CA" baseline="0" dirty="0" smtClean="0"/>
                        <a:t> </a:t>
                      </a:r>
                      <a:endParaRPr lang="en-CA" dirty="0"/>
                    </a:p>
                  </a:txBody>
                  <a:tcPr anchor="ctr"/>
                </a:tc>
                <a:tc>
                  <a:txBody>
                    <a:bodyPr/>
                    <a:lstStyle/>
                    <a:p>
                      <a:pPr algn="r"/>
                      <a:r>
                        <a:rPr lang="en-CA" dirty="0" smtClean="0"/>
                        <a:t>(85,712)</a:t>
                      </a:r>
                      <a:endParaRPr lang="en-CA" dirty="0"/>
                    </a:p>
                  </a:txBody>
                  <a:tcPr anchor="ctr"/>
                </a:tc>
                <a:tc>
                  <a:txBody>
                    <a:bodyPr/>
                    <a:lstStyle/>
                    <a:p>
                      <a:pPr algn="r"/>
                      <a:r>
                        <a:rPr lang="en-CA" dirty="0" smtClean="0"/>
                        <a:t>(46,735)</a:t>
                      </a:r>
                      <a:endParaRPr lang="en-CA" dirty="0"/>
                    </a:p>
                  </a:txBody>
                  <a:tcPr anchor="ctr"/>
                </a:tc>
                <a:tc>
                  <a:txBody>
                    <a:bodyPr/>
                    <a:lstStyle/>
                    <a:p>
                      <a:pPr algn="r"/>
                      <a:r>
                        <a:rPr lang="en-CA" dirty="0" smtClean="0"/>
                        <a:t>280,287</a:t>
                      </a:r>
                      <a:endParaRPr lang="en-CA" dirty="0"/>
                    </a:p>
                  </a:txBody>
                  <a:tcPr anchor="ctr"/>
                </a:tc>
              </a:tr>
              <a:tr h="370840">
                <a:tc>
                  <a:txBody>
                    <a:bodyPr/>
                    <a:lstStyle/>
                    <a:p>
                      <a:r>
                        <a:rPr lang="en-CA" dirty="0" smtClean="0"/>
                        <a:t>%</a:t>
                      </a:r>
                      <a:endParaRPr lang="en-CA" dirty="0"/>
                    </a:p>
                  </a:txBody>
                  <a:tcPr/>
                </a:tc>
                <a:tc>
                  <a:txBody>
                    <a:bodyPr/>
                    <a:lstStyle/>
                    <a:p>
                      <a:pPr algn="r"/>
                      <a:r>
                        <a:rPr lang="en-CA" dirty="0" smtClean="0"/>
                        <a:t>4.0</a:t>
                      </a:r>
                      <a:endParaRPr lang="en-CA" dirty="0"/>
                    </a:p>
                  </a:txBody>
                  <a:tcPr anchor="ctr"/>
                </a:tc>
                <a:tc>
                  <a:txBody>
                    <a:bodyPr/>
                    <a:lstStyle/>
                    <a:p>
                      <a:pPr algn="r"/>
                      <a:r>
                        <a:rPr lang="en-CA" dirty="0" smtClean="0"/>
                        <a:t>(2.11)</a:t>
                      </a:r>
                      <a:endParaRPr lang="en-CA" dirty="0"/>
                    </a:p>
                  </a:txBody>
                  <a:tcPr anchor="ctr"/>
                </a:tc>
                <a:tc>
                  <a:txBody>
                    <a:bodyPr/>
                    <a:lstStyle/>
                    <a:p>
                      <a:pPr algn="r"/>
                      <a:r>
                        <a:rPr lang="en-CA" dirty="0" smtClean="0"/>
                        <a:t>(1.95)</a:t>
                      </a:r>
                      <a:endParaRPr lang="en-CA" dirty="0"/>
                    </a:p>
                  </a:txBody>
                  <a:tcPr anchor="ctr"/>
                </a:tc>
                <a:tc>
                  <a:txBody>
                    <a:bodyPr/>
                    <a:lstStyle/>
                    <a:p>
                      <a:pPr algn="r"/>
                      <a:r>
                        <a:rPr lang="en-CA" dirty="0" smtClean="0"/>
                        <a:t>2.99</a:t>
                      </a:r>
                      <a:endParaRPr lang="en-CA" dirty="0"/>
                    </a:p>
                  </a:txBody>
                  <a:tcPr anchor="ctr"/>
                </a:tc>
              </a:tr>
            </a:tbl>
          </a:graphicData>
        </a:graphic>
      </p:graphicFrame>
      <p:sp>
        <p:nvSpPr>
          <p:cNvPr id="5" name="TextBox 4"/>
          <p:cNvSpPr txBox="1"/>
          <p:nvPr/>
        </p:nvSpPr>
        <p:spPr>
          <a:xfrm>
            <a:off x="683568" y="3356992"/>
            <a:ext cx="7776864" cy="3139321"/>
          </a:xfrm>
          <a:prstGeom prst="rect">
            <a:avLst/>
          </a:prstGeom>
          <a:noFill/>
        </p:spPr>
        <p:txBody>
          <a:bodyPr wrap="square" rtlCol="0">
            <a:spAutoFit/>
          </a:bodyPr>
          <a:lstStyle/>
          <a:p>
            <a:pPr algn="just"/>
            <a:r>
              <a:rPr lang="en-CA" dirty="0" smtClean="0"/>
              <a:t>The shift in management responsibility for Parks Maintenance to the Works and Utilities department has not been reflected in the budget or financial statements as this impacts internal reporting not historical costs.</a:t>
            </a:r>
          </a:p>
          <a:p>
            <a:pPr algn="just"/>
            <a:endParaRPr lang="en-CA" dirty="0" smtClean="0"/>
          </a:p>
          <a:p>
            <a:pPr algn="just"/>
            <a:r>
              <a:rPr lang="en-CA" dirty="0" smtClean="0"/>
              <a:t>The 2015 labour budgets reflect the 2014 budget and known increases.  In the tax rates setting version of the budget, there will be further reallocation of the labour budgets to better reflect where the work happens.</a:t>
            </a:r>
          </a:p>
          <a:p>
            <a:pPr algn="just"/>
            <a:endParaRPr lang="en-CA" dirty="0" smtClean="0"/>
          </a:p>
          <a:p>
            <a:pPr algn="just"/>
            <a:r>
              <a:rPr lang="en-CA" dirty="0" smtClean="0"/>
              <a:t>The shift of the lighting costs from the Electric Fund to the General Fund is $334,300 – 3.2% of the 2014 budget for the general fund leaving $84,000, a .8% increase attributed to other expenses</a:t>
            </a:r>
          </a:p>
        </p:txBody>
      </p:sp>
    </p:spTree>
    <p:extLst>
      <p:ext uri="{BB962C8B-B14F-4D97-AF65-F5344CB8AC3E}">
        <p14:creationId xmlns:p14="http://schemas.microsoft.com/office/powerpoint/2010/main" val="2763399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Funding</a:t>
            </a:r>
            <a:endParaRPr lang="en-CA" sz="4000" dirty="0"/>
          </a:p>
        </p:txBody>
      </p:sp>
      <p:graphicFrame>
        <p:nvGraphicFramePr>
          <p:cNvPr id="3" name="Table 2"/>
          <p:cNvGraphicFramePr>
            <a:graphicFrameLocks noGrp="1"/>
          </p:cNvGraphicFramePr>
          <p:nvPr>
            <p:extLst>
              <p:ext uri="{D42A27DB-BD31-4B8C-83A1-F6EECF244321}">
                <p14:modId xmlns:p14="http://schemas.microsoft.com/office/powerpoint/2010/main" val="3950535615"/>
              </p:ext>
            </p:extLst>
          </p:nvPr>
        </p:nvGraphicFramePr>
        <p:xfrm>
          <a:off x="683568" y="1268760"/>
          <a:ext cx="7859215" cy="4312920"/>
        </p:xfrm>
        <a:graphic>
          <a:graphicData uri="http://schemas.openxmlformats.org/drawingml/2006/table">
            <a:tbl>
              <a:tblPr firstRow="1" bandRow="1">
                <a:tableStyleId>{93296810-A885-4BE3-A3E7-6D5BEEA58F35}</a:tableStyleId>
              </a:tblPr>
              <a:tblGrid>
                <a:gridCol w="2448272"/>
                <a:gridCol w="1296144"/>
                <a:gridCol w="1368152"/>
                <a:gridCol w="1440160"/>
                <a:gridCol w="1306487"/>
              </a:tblGrid>
              <a:tr h="370840">
                <a:tc>
                  <a:txBody>
                    <a:bodyPr/>
                    <a:lstStyle/>
                    <a:p>
                      <a:endParaRPr lang="en-CA" dirty="0"/>
                    </a:p>
                  </a:txBody>
                  <a:tcPr/>
                </a:tc>
                <a:tc>
                  <a:txBody>
                    <a:bodyPr/>
                    <a:lstStyle/>
                    <a:p>
                      <a:pPr algn="ctr"/>
                      <a:r>
                        <a:rPr lang="en-CA" dirty="0" smtClean="0"/>
                        <a:t>General</a:t>
                      </a:r>
                      <a:endParaRPr lang="en-CA" dirty="0"/>
                    </a:p>
                  </a:txBody>
                  <a:tcPr/>
                </a:tc>
                <a:tc>
                  <a:txBody>
                    <a:bodyPr/>
                    <a:lstStyle/>
                    <a:p>
                      <a:pPr algn="ctr"/>
                      <a:r>
                        <a:rPr lang="en-CA" dirty="0" smtClean="0"/>
                        <a:t>Water</a:t>
                      </a:r>
                      <a:endParaRPr lang="en-CA" dirty="0"/>
                    </a:p>
                  </a:txBody>
                  <a:tcPr/>
                </a:tc>
                <a:tc>
                  <a:txBody>
                    <a:bodyPr/>
                    <a:lstStyle/>
                    <a:p>
                      <a:pPr algn="ctr"/>
                      <a:r>
                        <a:rPr lang="en-CA" dirty="0" smtClean="0"/>
                        <a:t>Sewer</a:t>
                      </a:r>
                      <a:endParaRPr lang="en-CA" dirty="0"/>
                    </a:p>
                  </a:txBody>
                  <a:tcPr/>
                </a:tc>
                <a:tc>
                  <a:txBody>
                    <a:bodyPr/>
                    <a:lstStyle/>
                    <a:p>
                      <a:pPr algn="ctr"/>
                      <a:r>
                        <a:rPr lang="en-CA" dirty="0" smtClean="0"/>
                        <a:t>Electric</a:t>
                      </a:r>
                      <a:endParaRPr lang="en-CA" dirty="0"/>
                    </a:p>
                  </a:txBody>
                  <a:tcPr/>
                </a:tc>
              </a:tr>
              <a:tr h="370840">
                <a:tc>
                  <a:txBody>
                    <a:bodyPr/>
                    <a:lstStyle/>
                    <a:p>
                      <a:r>
                        <a:rPr lang="en-CA" dirty="0" smtClean="0"/>
                        <a:t>Discretionary</a:t>
                      </a:r>
                    </a:p>
                    <a:p>
                      <a:r>
                        <a:rPr lang="en-CA" dirty="0" smtClean="0"/>
                        <a:t>Funds available</a:t>
                      </a:r>
                      <a:endParaRPr lang="en-CA" dirty="0"/>
                    </a:p>
                  </a:txBody>
                  <a:tcPr/>
                </a:tc>
                <a:tc>
                  <a:txBody>
                    <a:bodyPr/>
                    <a:lstStyle/>
                    <a:p>
                      <a:pPr algn="r"/>
                      <a:r>
                        <a:rPr lang="en-CA" dirty="0" smtClean="0"/>
                        <a:t>683,732</a:t>
                      </a:r>
                      <a:endParaRPr lang="en-CA" dirty="0"/>
                    </a:p>
                  </a:txBody>
                  <a:tcPr anchor="ctr"/>
                </a:tc>
                <a:tc>
                  <a:txBody>
                    <a:bodyPr/>
                    <a:lstStyle/>
                    <a:p>
                      <a:pPr algn="r"/>
                      <a:r>
                        <a:rPr lang="en-CA" dirty="0" smtClean="0"/>
                        <a:t>388,140</a:t>
                      </a:r>
                      <a:endParaRPr lang="en-CA" dirty="0"/>
                    </a:p>
                  </a:txBody>
                  <a:tcPr anchor="ctr"/>
                </a:tc>
                <a:tc>
                  <a:txBody>
                    <a:bodyPr/>
                    <a:lstStyle/>
                    <a:p>
                      <a:pPr algn="r"/>
                      <a:r>
                        <a:rPr lang="en-CA" dirty="0" smtClean="0"/>
                        <a:t>99,491</a:t>
                      </a:r>
                      <a:endParaRPr lang="en-CA" dirty="0"/>
                    </a:p>
                  </a:txBody>
                  <a:tcPr anchor="ctr"/>
                </a:tc>
                <a:tc>
                  <a:txBody>
                    <a:bodyPr/>
                    <a:lstStyle/>
                    <a:p>
                      <a:pPr algn="r"/>
                      <a:r>
                        <a:rPr lang="en-CA" dirty="0" smtClean="0"/>
                        <a:t>318,561</a:t>
                      </a:r>
                      <a:endParaRPr lang="en-CA" dirty="0"/>
                    </a:p>
                  </a:txBody>
                  <a:tcPr anchor="ctr"/>
                </a:tc>
              </a:tr>
              <a:tr h="370840">
                <a:tc>
                  <a:txBody>
                    <a:bodyPr/>
                    <a:lstStyle/>
                    <a:p>
                      <a:r>
                        <a:rPr lang="en-CA" dirty="0" smtClean="0"/>
                        <a:t>1% increase</a:t>
                      </a:r>
                      <a:endParaRPr lang="en-CA" dirty="0"/>
                    </a:p>
                  </a:txBody>
                  <a:tcPr/>
                </a:tc>
                <a:tc>
                  <a:txBody>
                    <a:bodyPr/>
                    <a:lstStyle/>
                    <a:p>
                      <a:pPr algn="r"/>
                      <a:r>
                        <a:rPr lang="en-CA" dirty="0" smtClean="0"/>
                        <a:t>67,500</a:t>
                      </a:r>
                      <a:endParaRPr lang="en-CA" dirty="0"/>
                    </a:p>
                  </a:txBody>
                  <a:tcPr anchor="ctr"/>
                </a:tc>
                <a:tc>
                  <a:txBody>
                    <a:bodyPr/>
                    <a:lstStyle/>
                    <a:p>
                      <a:pPr algn="r"/>
                      <a:r>
                        <a:rPr lang="en-CA" dirty="0" smtClean="0"/>
                        <a:t>19,700</a:t>
                      </a:r>
                      <a:endParaRPr lang="en-CA" dirty="0"/>
                    </a:p>
                  </a:txBody>
                  <a:tcPr anchor="ctr"/>
                </a:tc>
                <a:tc>
                  <a:txBody>
                    <a:bodyPr/>
                    <a:lstStyle/>
                    <a:p>
                      <a:pPr algn="r"/>
                      <a:r>
                        <a:rPr lang="en-CA" dirty="0" smtClean="0"/>
                        <a:t>8,900</a:t>
                      </a:r>
                      <a:endParaRPr lang="en-CA" dirty="0"/>
                    </a:p>
                  </a:txBody>
                  <a:tcPr anchor="ctr"/>
                </a:tc>
                <a:tc>
                  <a:txBody>
                    <a:bodyPr/>
                    <a:lstStyle/>
                    <a:p>
                      <a:pPr algn="r"/>
                      <a:r>
                        <a:rPr lang="en-CA" dirty="0" smtClean="0"/>
                        <a:t>96,275</a:t>
                      </a:r>
                      <a:endParaRPr lang="en-CA" dirty="0"/>
                    </a:p>
                  </a:txBody>
                  <a:tcPr anchor="ctr"/>
                </a:tc>
              </a:tr>
              <a:tr h="370840">
                <a:tc>
                  <a:txBody>
                    <a:bodyPr/>
                    <a:lstStyle/>
                    <a:p>
                      <a:r>
                        <a:rPr lang="en-CA" dirty="0" smtClean="0"/>
                        <a:t>2013 Accumulated Surplus</a:t>
                      </a:r>
                      <a:endParaRPr lang="en-CA" dirty="0"/>
                    </a:p>
                  </a:txBody>
                  <a:tcPr/>
                </a:tc>
                <a:tc>
                  <a:txBody>
                    <a:bodyPr/>
                    <a:lstStyle/>
                    <a:p>
                      <a:pPr algn="r"/>
                      <a:r>
                        <a:rPr lang="en-CA" dirty="0" smtClean="0"/>
                        <a:t>585,184</a:t>
                      </a:r>
                      <a:endParaRPr lang="en-CA" dirty="0"/>
                    </a:p>
                  </a:txBody>
                  <a:tcPr anchor="ctr"/>
                </a:tc>
                <a:tc>
                  <a:txBody>
                    <a:bodyPr/>
                    <a:lstStyle/>
                    <a:p>
                      <a:pPr algn="r"/>
                      <a:r>
                        <a:rPr lang="en-CA" dirty="0" smtClean="0"/>
                        <a:t>181,479</a:t>
                      </a:r>
                      <a:endParaRPr lang="en-CA" dirty="0"/>
                    </a:p>
                  </a:txBody>
                  <a:tcPr anchor="ctr"/>
                </a:tc>
                <a:tc>
                  <a:txBody>
                    <a:bodyPr/>
                    <a:lstStyle/>
                    <a:p>
                      <a:pPr algn="r"/>
                      <a:r>
                        <a:rPr lang="en-CA" dirty="0" smtClean="0"/>
                        <a:t>48,017</a:t>
                      </a:r>
                      <a:endParaRPr lang="en-CA" dirty="0"/>
                    </a:p>
                  </a:txBody>
                  <a:tcPr anchor="ctr"/>
                </a:tc>
                <a:tc>
                  <a:txBody>
                    <a:bodyPr/>
                    <a:lstStyle/>
                    <a:p>
                      <a:pPr algn="r"/>
                      <a:r>
                        <a:rPr lang="en-CA" dirty="0" smtClean="0"/>
                        <a:t>22,957</a:t>
                      </a:r>
                      <a:endParaRPr lang="en-CA" dirty="0"/>
                    </a:p>
                  </a:txBody>
                  <a:tcPr anchor="ctr"/>
                </a:tc>
              </a:tr>
              <a:tr h="370840">
                <a:tc>
                  <a:txBody>
                    <a:bodyPr/>
                    <a:lstStyle/>
                    <a:p>
                      <a:r>
                        <a:rPr lang="en-CA" dirty="0" smtClean="0"/>
                        <a:t>Reserve</a:t>
                      </a:r>
                      <a:r>
                        <a:rPr lang="en-CA" baseline="0" dirty="0" smtClean="0"/>
                        <a:t> Accounts-projected</a:t>
                      </a:r>
                      <a:endParaRPr lang="en-CA" dirty="0"/>
                    </a:p>
                  </a:txBody>
                  <a:tcPr/>
                </a:tc>
                <a:tc>
                  <a:txBody>
                    <a:bodyPr/>
                    <a:lstStyle/>
                    <a:p>
                      <a:pPr algn="r"/>
                      <a:r>
                        <a:rPr lang="en-CA" dirty="0" smtClean="0"/>
                        <a:t>2,107,078</a:t>
                      </a:r>
                      <a:endParaRPr lang="en-CA" dirty="0"/>
                    </a:p>
                  </a:txBody>
                  <a:tcPr anchor="ctr"/>
                </a:tc>
                <a:tc>
                  <a:txBody>
                    <a:bodyPr/>
                    <a:lstStyle/>
                    <a:p>
                      <a:pPr algn="r"/>
                      <a:r>
                        <a:rPr lang="en-CA" dirty="0" smtClean="0"/>
                        <a:t>37,237</a:t>
                      </a:r>
                      <a:endParaRPr lang="en-CA" dirty="0"/>
                    </a:p>
                  </a:txBody>
                  <a:tcPr anchor="ctr"/>
                </a:tc>
                <a:tc>
                  <a:txBody>
                    <a:bodyPr/>
                    <a:lstStyle/>
                    <a:p>
                      <a:pPr algn="r"/>
                      <a:r>
                        <a:rPr lang="en-CA" dirty="0" smtClean="0"/>
                        <a:t>5,527</a:t>
                      </a:r>
                      <a:endParaRPr lang="en-CA" dirty="0"/>
                    </a:p>
                  </a:txBody>
                  <a:tcPr anchor="ctr"/>
                </a:tc>
                <a:tc>
                  <a:txBody>
                    <a:bodyPr/>
                    <a:lstStyle/>
                    <a:p>
                      <a:pPr algn="r"/>
                      <a:r>
                        <a:rPr lang="en-CA" dirty="0" smtClean="0"/>
                        <a:t>750,454</a:t>
                      </a:r>
                      <a:endParaRPr lang="en-CA" dirty="0"/>
                    </a:p>
                  </a:txBody>
                  <a:tcPr anchor="ctr"/>
                </a:tc>
              </a:tr>
              <a:tr h="370840">
                <a:tc>
                  <a:txBody>
                    <a:bodyPr/>
                    <a:lstStyle/>
                    <a:p>
                      <a:r>
                        <a:rPr lang="en-CA" dirty="0" smtClean="0"/>
                        <a:t>Statutory Funds</a:t>
                      </a:r>
                      <a:endParaRPr lang="en-CA" dirty="0"/>
                    </a:p>
                  </a:txBody>
                  <a:tcPr/>
                </a:tc>
                <a:tc>
                  <a:txBody>
                    <a:bodyPr/>
                    <a:lstStyle/>
                    <a:p>
                      <a:pPr algn="r"/>
                      <a:r>
                        <a:rPr lang="en-CA" dirty="0" smtClean="0"/>
                        <a:t>613,898</a:t>
                      </a:r>
                      <a:endParaRPr lang="en-CA" dirty="0"/>
                    </a:p>
                  </a:txBody>
                  <a:tcPr anchor="ctr"/>
                </a:tc>
                <a:tc>
                  <a:txBody>
                    <a:bodyPr/>
                    <a:lstStyle/>
                    <a:p>
                      <a:pPr algn="r"/>
                      <a:r>
                        <a:rPr lang="en-CA" dirty="0" smtClean="0"/>
                        <a:t>17,509</a:t>
                      </a:r>
                      <a:endParaRPr lang="en-CA" dirty="0"/>
                    </a:p>
                  </a:txBody>
                  <a:tcPr anchor="ctr"/>
                </a:tc>
                <a:tc>
                  <a:txBody>
                    <a:bodyPr/>
                    <a:lstStyle/>
                    <a:p>
                      <a:pPr algn="r"/>
                      <a:r>
                        <a:rPr lang="en-CA" dirty="0" smtClean="0"/>
                        <a:t>730,540</a:t>
                      </a:r>
                      <a:endParaRPr lang="en-CA" dirty="0"/>
                    </a:p>
                  </a:txBody>
                  <a:tcPr anchor="ctr"/>
                </a:tc>
                <a:tc>
                  <a:txBody>
                    <a:bodyPr/>
                    <a:lstStyle/>
                    <a:p>
                      <a:pPr algn="r"/>
                      <a:r>
                        <a:rPr lang="en-CA" dirty="0" smtClean="0"/>
                        <a:t>0</a:t>
                      </a:r>
                      <a:endParaRPr lang="en-CA" dirty="0"/>
                    </a:p>
                  </a:txBody>
                  <a:tcPr anchor="ctr"/>
                </a:tc>
              </a:tr>
              <a:tr h="370840">
                <a:tc>
                  <a:txBody>
                    <a:bodyPr/>
                    <a:lstStyle/>
                    <a:p>
                      <a:r>
                        <a:rPr lang="en-CA" dirty="0" smtClean="0"/>
                        <a:t>2015 Discretionary</a:t>
                      </a:r>
                      <a:r>
                        <a:rPr lang="en-CA" baseline="0" dirty="0" smtClean="0"/>
                        <a:t> projects</a:t>
                      </a:r>
                      <a:endParaRPr lang="en-CA" dirty="0"/>
                    </a:p>
                  </a:txBody>
                  <a:tcPr/>
                </a:tc>
                <a:tc>
                  <a:txBody>
                    <a:bodyPr/>
                    <a:lstStyle/>
                    <a:p>
                      <a:pPr algn="r"/>
                      <a:r>
                        <a:rPr lang="en-CA" dirty="0" smtClean="0"/>
                        <a:t>2,184,918</a:t>
                      </a:r>
                      <a:endParaRPr lang="en-CA" dirty="0"/>
                    </a:p>
                  </a:txBody>
                  <a:tcPr anchor="ctr"/>
                </a:tc>
                <a:tc>
                  <a:txBody>
                    <a:bodyPr/>
                    <a:lstStyle/>
                    <a:p>
                      <a:pPr algn="r"/>
                      <a:r>
                        <a:rPr lang="en-CA" dirty="0" smtClean="0"/>
                        <a:t>482,870</a:t>
                      </a:r>
                      <a:endParaRPr lang="en-CA" dirty="0"/>
                    </a:p>
                  </a:txBody>
                  <a:tcPr anchor="ctr"/>
                </a:tc>
                <a:tc>
                  <a:txBody>
                    <a:bodyPr/>
                    <a:lstStyle/>
                    <a:p>
                      <a:pPr algn="r"/>
                      <a:r>
                        <a:rPr lang="en-CA" dirty="0" smtClean="0"/>
                        <a:t>546,000</a:t>
                      </a:r>
                      <a:endParaRPr lang="en-CA" dirty="0"/>
                    </a:p>
                  </a:txBody>
                  <a:tcPr anchor="ctr"/>
                </a:tc>
                <a:tc>
                  <a:txBody>
                    <a:bodyPr/>
                    <a:lstStyle/>
                    <a:p>
                      <a:pPr algn="r"/>
                      <a:r>
                        <a:rPr lang="en-CA" dirty="0" smtClean="0"/>
                        <a:t>411,000</a:t>
                      </a:r>
                      <a:endParaRPr lang="en-CA" dirty="0"/>
                    </a:p>
                  </a:txBody>
                  <a:tcPr anchor="ctr"/>
                </a:tc>
              </a:tr>
              <a:tr h="370840">
                <a:tc>
                  <a:txBody>
                    <a:bodyPr/>
                    <a:lstStyle/>
                    <a:p>
                      <a:r>
                        <a:rPr lang="en-CA" dirty="0" smtClean="0"/>
                        <a:t>Future Discretionary</a:t>
                      </a:r>
                      <a:r>
                        <a:rPr lang="en-CA" baseline="0" dirty="0" smtClean="0"/>
                        <a:t> projects to 2019</a:t>
                      </a:r>
                      <a:endParaRPr lang="en-CA" dirty="0"/>
                    </a:p>
                  </a:txBody>
                  <a:tcPr/>
                </a:tc>
                <a:tc>
                  <a:txBody>
                    <a:bodyPr/>
                    <a:lstStyle/>
                    <a:p>
                      <a:pPr algn="r"/>
                      <a:r>
                        <a:rPr lang="en-CA" dirty="0" smtClean="0"/>
                        <a:t>6,502,854</a:t>
                      </a:r>
                      <a:endParaRPr lang="en-CA" dirty="0"/>
                    </a:p>
                  </a:txBody>
                  <a:tcPr anchor="ctr"/>
                </a:tc>
                <a:tc>
                  <a:txBody>
                    <a:bodyPr/>
                    <a:lstStyle/>
                    <a:p>
                      <a:pPr algn="r"/>
                      <a:r>
                        <a:rPr lang="en-CA" dirty="0" smtClean="0"/>
                        <a:t>4,236,370</a:t>
                      </a:r>
                      <a:endParaRPr lang="en-CA" dirty="0"/>
                    </a:p>
                  </a:txBody>
                  <a:tcPr anchor="ctr"/>
                </a:tc>
                <a:tc>
                  <a:txBody>
                    <a:bodyPr/>
                    <a:lstStyle/>
                    <a:p>
                      <a:pPr algn="r"/>
                      <a:r>
                        <a:rPr lang="en-CA" dirty="0" smtClean="0"/>
                        <a:t>1,280,572</a:t>
                      </a:r>
                      <a:endParaRPr lang="en-CA" dirty="0"/>
                    </a:p>
                  </a:txBody>
                  <a:tcPr anchor="ctr"/>
                </a:tc>
                <a:tc>
                  <a:txBody>
                    <a:bodyPr/>
                    <a:lstStyle/>
                    <a:p>
                      <a:pPr algn="r"/>
                      <a:r>
                        <a:rPr lang="en-CA" dirty="0" smtClean="0"/>
                        <a:t>1,163,444</a:t>
                      </a:r>
                      <a:endParaRPr lang="en-CA" dirty="0"/>
                    </a:p>
                  </a:txBody>
                  <a:tcPr anchor="ctr"/>
                </a:tc>
              </a:tr>
            </a:tbl>
          </a:graphicData>
        </a:graphic>
      </p:graphicFrame>
      <p:sp>
        <p:nvSpPr>
          <p:cNvPr id="5" name="TextBox 4"/>
          <p:cNvSpPr txBox="1"/>
          <p:nvPr/>
        </p:nvSpPr>
        <p:spPr>
          <a:xfrm>
            <a:off x="827584" y="5949280"/>
            <a:ext cx="7776864" cy="646331"/>
          </a:xfrm>
          <a:prstGeom prst="rect">
            <a:avLst/>
          </a:prstGeom>
          <a:noFill/>
        </p:spPr>
        <p:txBody>
          <a:bodyPr wrap="square" rtlCol="0">
            <a:spAutoFit/>
          </a:bodyPr>
          <a:lstStyle/>
          <a:p>
            <a:pPr algn="just"/>
            <a:r>
              <a:rPr lang="en-CA" dirty="0" smtClean="0"/>
              <a:t>Community Works Funds (Gas Tax) on hand			$541,933</a:t>
            </a:r>
          </a:p>
          <a:p>
            <a:pPr algn="just"/>
            <a:r>
              <a:rPr lang="en-CA" dirty="0" smtClean="0"/>
              <a:t>Annual Funding 						$503,183</a:t>
            </a:r>
          </a:p>
        </p:txBody>
      </p:sp>
    </p:spTree>
    <p:extLst>
      <p:ext uri="{BB962C8B-B14F-4D97-AF65-F5344CB8AC3E}">
        <p14:creationId xmlns:p14="http://schemas.microsoft.com/office/powerpoint/2010/main" val="2410800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Administration Charge</a:t>
            </a:r>
            <a:endParaRPr lang="en-CA" sz="4000" dirty="0"/>
          </a:p>
        </p:txBody>
      </p:sp>
      <p:graphicFrame>
        <p:nvGraphicFramePr>
          <p:cNvPr id="3" name="Table 2"/>
          <p:cNvGraphicFramePr>
            <a:graphicFrameLocks noGrp="1"/>
          </p:cNvGraphicFramePr>
          <p:nvPr>
            <p:extLst>
              <p:ext uri="{D42A27DB-BD31-4B8C-83A1-F6EECF244321}">
                <p14:modId xmlns:p14="http://schemas.microsoft.com/office/powerpoint/2010/main" val="312426706"/>
              </p:ext>
            </p:extLst>
          </p:nvPr>
        </p:nvGraphicFramePr>
        <p:xfrm>
          <a:off x="671527" y="1340768"/>
          <a:ext cx="7859215" cy="3677920"/>
        </p:xfrm>
        <a:graphic>
          <a:graphicData uri="http://schemas.openxmlformats.org/drawingml/2006/table">
            <a:tbl>
              <a:tblPr firstRow="1" bandRow="1">
                <a:tableStyleId>{93296810-A885-4BE3-A3E7-6D5BEEA58F35}</a:tableStyleId>
              </a:tblPr>
              <a:tblGrid>
                <a:gridCol w="2448272"/>
                <a:gridCol w="1296144"/>
                <a:gridCol w="1368152"/>
                <a:gridCol w="1440160"/>
                <a:gridCol w="1306487"/>
              </a:tblGrid>
              <a:tr h="370840">
                <a:tc>
                  <a:txBody>
                    <a:bodyPr/>
                    <a:lstStyle/>
                    <a:p>
                      <a:endParaRPr lang="en-CA" dirty="0"/>
                    </a:p>
                  </a:txBody>
                  <a:tcPr/>
                </a:tc>
                <a:tc>
                  <a:txBody>
                    <a:bodyPr/>
                    <a:lstStyle/>
                    <a:p>
                      <a:pPr algn="ctr"/>
                      <a:r>
                        <a:rPr lang="en-CA" dirty="0" smtClean="0"/>
                        <a:t>General</a:t>
                      </a:r>
                    </a:p>
                    <a:p>
                      <a:pPr algn="ctr"/>
                      <a:r>
                        <a:rPr lang="en-CA" dirty="0" smtClean="0"/>
                        <a:t>revenue</a:t>
                      </a:r>
                      <a:endParaRPr lang="en-CA" dirty="0"/>
                    </a:p>
                  </a:txBody>
                  <a:tcPr/>
                </a:tc>
                <a:tc>
                  <a:txBody>
                    <a:bodyPr/>
                    <a:lstStyle/>
                    <a:p>
                      <a:pPr algn="ctr"/>
                      <a:r>
                        <a:rPr lang="en-CA" dirty="0" smtClean="0"/>
                        <a:t>Water</a:t>
                      </a:r>
                    </a:p>
                    <a:p>
                      <a:pPr algn="ctr"/>
                      <a:r>
                        <a:rPr lang="en-CA" dirty="0" smtClean="0"/>
                        <a:t>expense</a:t>
                      </a:r>
                      <a:endParaRPr lang="en-CA" dirty="0"/>
                    </a:p>
                  </a:txBody>
                  <a:tcPr/>
                </a:tc>
                <a:tc>
                  <a:txBody>
                    <a:bodyPr/>
                    <a:lstStyle/>
                    <a:p>
                      <a:pPr algn="ctr"/>
                      <a:r>
                        <a:rPr lang="en-CA" dirty="0" smtClean="0"/>
                        <a:t>Sewer</a:t>
                      </a:r>
                    </a:p>
                    <a:p>
                      <a:pPr algn="ctr"/>
                      <a:r>
                        <a:rPr lang="en-CA" dirty="0" smtClean="0"/>
                        <a:t>expense</a:t>
                      </a:r>
                      <a:endParaRPr lang="en-CA" dirty="0"/>
                    </a:p>
                  </a:txBody>
                  <a:tcPr/>
                </a:tc>
                <a:tc>
                  <a:txBody>
                    <a:bodyPr/>
                    <a:lstStyle/>
                    <a:p>
                      <a:pPr algn="ctr"/>
                      <a:r>
                        <a:rPr lang="en-CA" dirty="0" smtClean="0"/>
                        <a:t>Electric</a:t>
                      </a:r>
                    </a:p>
                    <a:p>
                      <a:pPr algn="ctr"/>
                      <a:r>
                        <a:rPr lang="en-CA" dirty="0" smtClean="0"/>
                        <a:t>expense</a:t>
                      </a:r>
                      <a:endParaRPr lang="en-CA" dirty="0"/>
                    </a:p>
                  </a:txBody>
                  <a:tcPr/>
                </a:tc>
              </a:tr>
              <a:tr h="370840">
                <a:tc>
                  <a:txBody>
                    <a:bodyPr/>
                    <a:lstStyle/>
                    <a:p>
                      <a:r>
                        <a:rPr lang="en-CA" dirty="0" smtClean="0"/>
                        <a:t>Budget</a:t>
                      </a:r>
                      <a:r>
                        <a:rPr lang="en-CA" baseline="0" dirty="0" smtClean="0"/>
                        <a:t> 2015</a:t>
                      </a:r>
                      <a:endParaRPr lang="en-CA" dirty="0"/>
                    </a:p>
                  </a:txBody>
                  <a:tcPr/>
                </a:tc>
                <a:tc>
                  <a:txBody>
                    <a:bodyPr/>
                    <a:lstStyle/>
                    <a:p>
                      <a:pPr algn="r"/>
                      <a:r>
                        <a:rPr lang="en-CA" dirty="0" smtClean="0"/>
                        <a:t>366,000</a:t>
                      </a:r>
                      <a:endParaRPr lang="en-CA" dirty="0"/>
                    </a:p>
                  </a:txBody>
                  <a:tcPr/>
                </a:tc>
                <a:tc>
                  <a:txBody>
                    <a:bodyPr/>
                    <a:lstStyle/>
                    <a:p>
                      <a:pPr algn="r"/>
                      <a:r>
                        <a:rPr lang="en-CA" dirty="0" smtClean="0"/>
                        <a:t>120,000</a:t>
                      </a:r>
                      <a:endParaRPr lang="en-CA" dirty="0"/>
                    </a:p>
                  </a:txBody>
                  <a:tcPr/>
                </a:tc>
                <a:tc>
                  <a:txBody>
                    <a:bodyPr/>
                    <a:lstStyle/>
                    <a:p>
                      <a:pPr algn="r"/>
                      <a:r>
                        <a:rPr lang="en-CA" dirty="0" smtClean="0"/>
                        <a:t>54,000</a:t>
                      </a:r>
                      <a:endParaRPr lang="en-CA" dirty="0"/>
                    </a:p>
                  </a:txBody>
                  <a:tcPr/>
                </a:tc>
                <a:tc>
                  <a:txBody>
                    <a:bodyPr/>
                    <a:lstStyle/>
                    <a:p>
                      <a:pPr algn="r"/>
                      <a:r>
                        <a:rPr lang="en-CA" dirty="0" smtClean="0"/>
                        <a:t>192,000</a:t>
                      </a:r>
                      <a:endParaRPr lang="en-CA" dirty="0"/>
                    </a:p>
                  </a:txBody>
                  <a:tcPr/>
                </a:tc>
              </a:tr>
              <a:tr h="370840">
                <a:tc>
                  <a:txBody>
                    <a:bodyPr/>
                    <a:lstStyle/>
                    <a:p>
                      <a:r>
                        <a:rPr lang="en-CA" dirty="0" smtClean="0"/>
                        <a:t>Proposed</a:t>
                      </a:r>
                      <a:endParaRPr lang="en-CA" dirty="0"/>
                    </a:p>
                  </a:txBody>
                  <a:tcPr/>
                </a:tc>
                <a:tc>
                  <a:txBody>
                    <a:bodyPr/>
                    <a:lstStyle/>
                    <a:p>
                      <a:pPr algn="r"/>
                      <a:r>
                        <a:rPr lang="en-CA" dirty="0" smtClean="0"/>
                        <a:t>1,108,000</a:t>
                      </a:r>
                      <a:endParaRPr lang="en-CA" dirty="0"/>
                    </a:p>
                  </a:txBody>
                  <a:tcPr anchor="ctr"/>
                </a:tc>
                <a:tc>
                  <a:txBody>
                    <a:bodyPr/>
                    <a:lstStyle/>
                    <a:p>
                      <a:pPr algn="r"/>
                      <a:r>
                        <a:rPr lang="en-CA" dirty="0" smtClean="0"/>
                        <a:t>292,000</a:t>
                      </a:r>
                      <a:endParaRPr lang="en-CA" dirty="0"/>
                    </a:p>
                  </a:txBody>
                  <a:tcPr anchor="ctr"/>
                </a:tc>
                <a:tc>
                  <a:txBody>
                    <a:bodyPr/>
                    <a:lstStyle/>
                    <a:p>
                      <a:pPr algn="r"/>
                      <a:r>
                        <a:rPr lang="en-CA" dirty="0" smtClean="0"/>
                        <a:t>177,000</a:t>
                      </a:r>
                      <a:endParaRPr lang="en-CA" dirty="0"/>
                    </a:p>
                  </a:txBody>
                  <a:tcPr anchor="ctr"/>
                </a:tc>
                <a:tc>
                  <a:txBody>
                    <a:bodyPr/>
                    <a:lstStyle/>
                    <a:p>
                      <a:pPr algn="r"/>
                      <a:r>
                        <a:rPr lang="en-CA" dirty="0" smtClean="0"/>
                        <a:t>639,000</a:t>
                      </a:r>
                      <a:endParaRPr lang="en-CA" dirty="0"/>
                    </a:p>
                  </a:txBody>
                  <a:tcPr anchor="ctr"/>
                </a:tc>
              </a:tr>
              <a:tr h="370840">
                <a:tc>
                  <a:txBody>
                    <a:bodyPr/>
                    <a:lstStyle/>
                    <a:p>
                      <a:r>
                        <a:rPr lang="en-CA" dirty="0" smtClean="0"/>
                        <a:t>Change</a:t>
                      </a:r>
                      <a:endParaRPr lang="en-CA" dirty="0"/>
                    </a:p>
                  </a:txBody>
                  <a:tcPr/>
                </a:tc>
                <a:tc>
                  <a:txBody>
                    <a:bodyPr/>
                    <a:lstStyle/>
                    <a:p>
                      <a:pPr algn="r"/>
                      <a:r>
                        <a:rPr lang="en-CA" dirty="0" smtClean="0"/>
                        <a:t>742,000</a:t>
                      </a:r>
                      <a:r>
                        <a:rPr lang="en-CA" baseline="0" dirty="0" smtClean="0"/>
                        <a:t> </a:t>
                      </a:r>
                      <a:endParaRPr lang="en-CA" dirty="0"/>
                    </a:p>
                  </a:txBody>
                  <a:tcPr anchor="ctr"/>
                </a:tc>
                <a:tc>
                  <a:txBody>
                    <a:bodyPr/>
                    <a:lstStyle/>
                    <a:p>
                      <a:pPr algn="r"/>
                      <a:r>
                        <a:rPr lang="en-CA" dirty="0" smtClean="0"/>
                        <a:t>172,000</a:t>
                      </a:r>
                      <a:endParaRPr lang="en-CA" dirty="0"/>
                    </a:p>
                  </a:txBody>
                  <a:tcPr anchor="ctr"/>
                </a:tc>
                <a:tc>
                  <a:txBody>
                    <a:bodyPr/>
                    <a:lstStyle/>
                    <a:p>
                      <a:pPr algn="r"/>
                      <a:r>
                        <a:rPr lang="en-CA" dirty="0" smtClean="0"/>
                        <a:t>123,000</a:t>
                      </a:r>
                      <a:endParaRPr lang="en-CA" dirty="0"/>
                    </a:p>
                  </a:txBody>
                  <a:tcPr anchor="ctr"/>
                </a:tc>
                <a:tc>
                  <a:txBody>
                    <a:bodyPr/>
                    <a:lstStyle/>
                    <a:p>
                      <a:pPr algn="r"/>
                      <a:r>
                        <a:rPr lang="en-CA" dirty="0" smtClean="0"/>
                        <a:t>447,000</a:t>
                      </a:r>
                      <a:endParaRPr lang="en-CA" dirty="0"/>
                    </a:p>
                  </a:txBody>
                  <a:tcPr anchor="ctr"/>
                </a:tc>
              </a:tr>
              <a:tr h="370840">
                <a:tc>
                  <a:txBody>
                    <a:bodyPr/>
                    <a:lstStyle/>
                    <a:p>
                      <a:r>
                        <a:rPr lang="en-CA" dirty="0" smtClean="0"/>
                        <a:t>Current transfer to general fund</a:t>
                      </a:r>
                      <a:endParaRPr lang="en-CA" dirty="0"/>
                    </a:p>
                  </a:txBody>
                  <a:tcPr/>
                </a:tc>
                <a:tc>
                  <a:txBody>
                    <a:bodyPr/>
                    <a:lstStyle/>
                    <a:p>
                      <a:pPr algn="r"/>
                      <a:endParaRPr lang="en-CA" dirty="0"/>
                    </a:p>
                  </a:txBody>
                  <a:tcPr anchor="ctr"/>
                </a:tc>
                <a:tc>
                  <a:txBody>
                    <a:bodyPr/>
                    <a:lstStyle/>
                    <a:p>
                      <a:pPr algn="r"/>
                      <a:endParaRPr lang="en-CA" dirty="0"/>
                    </a:p>
                  </a:txBody>
                  <a:tcPr anchor="ctr"/>
                </a:tc>
                <a:tc>
                  <a:txBody>
                    <a:bodyPr/>
                    <a:lstStyle/>
                    <a:p>
                      <a:pPr algn="r"/>
                      <a:endParaRPr lang="en-CA" dirty="0"/>
                    </a:p>
                  </a:txBody>
                  <a:tcPr anchor="ctr"/>
                </a:tc>
                <a:tc>
                  <a:txBody>
                    <a:bodyPr/>
                    <a:lstStyle/>
                    <a:p>
                      <a:pPr algn="r"/>
                      <a:r>
                        <a:rPr lang="en-CA" dirty="0" smtClean="0"/>
                        <a:t>600,000</a:t>
                      </a:r>
                      <a:endParaRPr lang="en-CA" dirty="0"/>
                    </a:p>
                  </a:txBody>
                  <a:tcPr anchor="ctr"/>
                </a:tc>
              </a:tr>
              <a:tr h="370840">
                <a:tc>
                  <a:txBody>
                    <a:bodyPr/>
                    <a:lstStyle/>
                    <a:p>
                      <a:r>
                        <a:rPr lang="en-CA" dirty="0" smtClean="0"/>
                        <a:t>Drop</a:t>
                      </a:r>
                      <a:r>
                        <a:rPr lang="en-CA" baseline="0" dirty="0" smtClean="0"/>
                        <a:t> the transfer to general fund from electric</a:t>
                      </a:r>
                    </a:p>
                  </a:txBody>
                  <a:tcPr/>
                </a:tc>
                <a:tc>
                  <a:txBody>
                    <a:bodyPr/>
                    <a:lstStyle/>
                    <a:p>
                      <a:pPr algn="r"/>
                      <a:r>
                        <a:rPr lang="en-CA" dirty="0" smtClean="0"/>
                        <a:t>447,000</a:t>
                      </a:r>
                      <a:endParaRPr lang="en-CA" dirty="0"/>
                    </a:p>
                  </a:txBody>
                  <a:tcPr anchor="ctr"/>
                </a:tc>
                <a:tc>
                  <a:txBody>
                    <a:bodyPr/>
                    <a:lstStyle/>
                    <a:p>
                      <a:pPr algn="r"/>
                      <a:endParaRPr lang="en-CA" dirty="0"/>
                    </a:p>
                  </a:txBody>
                  <a:tcPr anchor="ctr"/>
                </a:tc>
                <a:tc>
                  <a:txBody>
                    <a:bodyPr/>
                    <a:lstStyle/>
                    <a:p>
                      <a:pPr algn="r"/>
                      <a:endParaRPr lang="en-CA" dirty="0"/>
                    </a:p>
                  </a:txBody>
                  <a:tcPr anchor="ctr"/>
                </a:tc>
                <a:tc>
                  <a:txBody>
                    <a:bodyPr/>
                    <a:lstStyle/>
                    <a:p>
                      <a:pPr algn="r"/>
                      <a:endParaRPr lang="en-CA" dirty="0"/>
                    </a:p>
                  </a:txBody>
                  <a:tcPr anchor="ctr"/>
                </a:tc>
              </a:tr>
              <a:tr h="370840">
                <a:tc>
                  <a:txBody>
                    <a:bodyPr/>
                    <a:lstStyle/>
                    <a:p>
                      <a:r>
                        <a:rPr lang="en-CA" baseline="0" dirty="0" smtClean="0"/>
                        <a:t>Net impact on fund</a:t>
                      </a:r>
                    </a:p>
                  </a:txBody>
                  <a:tcPr/>
                </a:tc>
                <a:tc>
                  <a:txBody>
                    <a:bodyPr/>
                    <a:lstStyle/>
                    <a:p>
                      <a:pPr algn="r"/>
                      <a:r>
                        <a:rPr lang="en-CA" dirty="0" smtClean="0"/>
                        <a:t>295,000</a:t>
                      </a:r>
                      <a:endParaRPr lang="en-CA" dirty="0"/>
                    </a:p>
                  </a:txBody>
                  <a:tcPr anchor="ctr"/>
                </a:tc>
                <a:tc>
                  <a:txBody>
                    <a:bodyPr/>
                    <a:lstStyle/>
                    <a:p>
                      <a:pPr algn="r"/>
                      <a:r>
                        <a:rPr lang="en-CA" dirty="0" smtClean="0"/>
                        <a:t>(172,000)</a:t>
                      </a:r>
                      <a:endParaRPr lang="en-CA" dirty="0"/>
                    </a:p>
                  </a:txBody>
                  <a:tcPr anchor="ctr"/>
                </a:tc>
                <a:tc>
                  <a:txBody>
                    <a:bodyPr/>
                    <a:lstStyle/>
                    <a:p>
                      <a:pPr algn="r"/>
                      <a:r>
                        <a:rPr lang="en-CA" dirty="0" smtClean="0"/>
                        <a:t>(123,000)</a:t>
                      </a:r>
                      <a:endParaRPr lang="en-CA" dirty="0"/>
                    </a:p>
                  </a:txBody>
                  <a:tcPr anchor="ctr"/>
                </a:tc>
                <a:tc>
                  <a:txBody>
                    <a:bodyPr/>
                    <a:lstStyle/>
                    <a:p>
                      <a:pPr algn="r"/>
                      <a:r>
                        <a:rPr lang="en-CA" dirty="0" smtClean="0"/>
                        <a:t>0</a:t>
                      </a:r>
                      <a:endParaRPr lang="en-CA" dirty="0"/>
                    </a:p>
                  </a:txBody>
                  <a:tcPr anchor="ctr"/>
                </a:tc>
              </a:tr>
            </a:tbl>
          </a:graphicData>
        </a:graphic>
      </p:graphicFrame>
      <p:sp>
        <p:nvSpPr>
          <p:cNvPr id="4" name="TextBox 3"/>
          <p:cNvSpPr txBox="1"/>
          <p:nvPr/>
        </p:nvSpPr>
        <p:spPr>
          <a:xfrm>
            <a:off x="827584" y="5733256"/>
            <a:ext cx="7776864" cy="646331"/>
          </a:xfrm>
          <a:prstGeom prst="rect">
            <a:avLst/>
          </a:prstGeom>
          <a:noFill/>
        </p:spPr>
        <p:txBody>
          <a:bodyPr wrap="square" rtlCol="0">
            <a:spAutoFit/>
          </a:bodyPr>
          <a:lstStyle/>
          <a:p>
            <a:r>
              <a:rPr lang="en-CA" dirty="0" smtClean="0"/>
              <a:t>Council direction sought on increasing the administration charge in water and sewer</a:t>
            </a:r>
            <a:endParaRPr lang="en-CA" dirty="0"/>
          </a:p>
        </p:txBody>
      </p:sp>
    </p:spTree>
    <p:extLst>
      <p:ext uri="{BB962C8B-B14F-4D97-AF65-F5344CB8AC3E}">
        <p14:creationId xmlns:p14="http://schemas.microsoft.com/office/powerpoint/2010/main" val="4282247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CA" sz="4000" dirty="0" smtClean="0"/>
              <a:t>Fleet</a:t>
            </a:r>
            <a:endParaRPr lang="en-CA" sz="4000" dirty="0"/>
          </a:p>
        </p:txBody>
      </p:sp>
      <p:graphicFrame>
        <p:nvGraphicFramePr>
          <p:cNvPr id="3" name="Table 2"/>
          <p:cNvGraphicFramePr>
            <a:graphicFrameLocks noGrp="1"/>
          </p:cNvGraphicFramePr>
          <p:nvPr>
            <p:extLst>
              <p:ext uri="{D42A27DB-BD31-4B8C-83A1-F6EECF244321}">
                <p14:modId xmlns:p14="http://schemas.microsoft.com/office/powerpoint/2010/main" val="1065388136"/>
              </p:ext>
            </p:extLst>
          </p:nvPr>
        </p:nvGraphicFramePr>
        <p:xfrm>
          <a:off x="1115616" y="1072959"/>
          <a:ext cx="6624736" cy="1854200"/>
        </p:xfrm>
        <a:graphic>
          <a:graphicData uri="http://schemas.openxmlformats.org/drawingml/2006/table">
            <a:tbl>
              <a:tblPr firstRow="1" bandRow="1">
                <a:tableStyleId>{93296810-A885-4BE3-A3E7-6D5BEEA58F35}</a:tableStyleId>
              </a:tblPr>
              <a:tblGrid>
                <a:gridCol w="3600400"/>
                <a:gridCol w="3024336"/>
              </a:tblGrid>
              <a:tr h="370840">
                <a:tc>
                  <a:txBody>
                    <a:bodyPr/>
                    <a:lstStyle/>
                    <a:p>
                      <a:endParaRPr lang="en-CA" dirty="0"/>
                    </a:p>
                  </a:txBody>
                  <a:tcPr/>
                </a:tc>
                <a:tc>
                  <a:txBody>
                    <a:bodyPr/>
                    <a:lstStyle/>
                    <a:p>
                      <a:pPr algn="ctr"/>
                      <a:r>
                        <a:rPr lang="en-CA" dirty="0" smtClean="0"/>
                        <a:t>Net Fleet Operations</a:t>
                      </a:r>
                      <a:r>
                        <a:rPr lang="en-CA" baseline="0" dirty="0" smtClean="0"/>
                        <a:t> </a:t>
                      </a:r>
                      <a:endParaRPr lang="en-CA" dirty="0" smtClean="0"/>
                    </a:p>
                  </a:txBody>
                  <a:tcPr/>
                </a:tc>
              </a:tr>
              <a:tr h="370840">
                <a:tc>
                  <a:txBody>
                    <a:bodyPr/>
                    <a:lstStyle/>
                    <a:p>
                      <a:r>
                        <a:rPr lang="en-CA" dirty="0" smtClean="0"/>
                        <a:t>Budget</a:t>
                      </a:r>
                      <a:r>
                        <a:rPr lang="en-CA" baseline="0" dirty="0" smtClean="0"/>
                        <a:t> 2015 – net cost</a:t>
                      </a:r>
                      <a:endParaRPr lang="en-CA" dirty="0"/>
                    </a:p>
                  </a:txBody>
                  <a:tcPr/>
                </a:tc>
                <a:tc>
                  <a:txBody>
                    <a:bodyPr/>
                    <a:lstStyle/>
                    <a:p>
                      <a:pPr algn="r"/>
                      <a:r>
                        <a:rPr lang="en-CA" dirty="0" smtClean="0"/>
                        <a:t>$129,344</a:t>
                      </a:r>
                      <a:endParaRPr lang="en-CA" dirty="0"/>
                    </a:p>
                  </a:txBody>
                  <a:tcPr/>
                </a:tc>
              </a:tr>
              <a:tr h="370840">
                <a:tc>
                  <a:txBody>
                    <a:bodyPr/>
                    <a:lstStyle/>
                    <a:p>
                      <a:r>
                        <a:rPr lang="en-CA" dirty="0" smtClean="0"/>
                        <a:t>Budget 2014 – net cost</a:t>
                      </a:r>
                    </a:p>
                  </a:txBody>
                  <a:tcPr/>
                </a:tc>
                <a:tc>
                  <a:txBody>
                    <a:bodyPr/>
                    <a:lstStyle/>
                    <a:p>
                      <a:pPr algn="r"/>
                      <a:r>
                        <a:rPr lang="en-CA" dirty="0" smtClean="0"/>
                        <a:t>$100,405</a:t>
                      </a:r>
                      <a:endParaRPr lang="en-CA" dirty="0"/>
                    </a:p>
                  </a:txBody>
                  <a:tcPr anchor="ctr"/>
                </a:tc>
              </a:tr>
              <a:tr h="370840">
                <a:tc>
                  <a:txBody>
                    <a:bodyPr/>
                    <a:lstStyle/>
                    <a:p>
                      <a:r>
                        <a:rPr lang="en-CA" dirty="0" smtClean="0"/>
                        <a:t>Actual Net</a:t>
                      </a:r>
                      <a:r>
                        <a:rPr lang="en-CA" baseline="0" dirty="0" smtClean="0"/>
                        <a:t> Cost 2013</a:t>
                      </a:r>
                      <a:endParaRPr lang="en-CA" dirty="0"/>
                    </a:p>
                  </a:txBody>
                  <a:tcPr/>
                </a:tc>
                <a:tc>
                  <a:txBody>
                    <a:bodyPr/>
                    <a:lstStyle/>
                    <a:p>
                      <a:pPr algn="r"/>
                      <a:r>
                        <a:rPr lang="en-CA" dirty="0" smtClean="0"/>
                        <a:t>$258,201</a:t>
                      </a:r>
                      <a:endParaRPr lang="en-CA" dirty="0"/>
                    </a:p>
                  </a:txBody>
                  <a:tcPr anchor="ctr"/>
                </a:tc>
              </a:tr>
              <a:tr h="370840">
                <a:tc>
                  <a:txBody>
                    <a:bodyPr/>
                    <a:lstStyle/>
                    <a:p>
                      <a:r>
                        <a:rPr lang="en-CA" dirty="0" smtClean="0"/>
                        <a:t>Actual Net Cost 2012</a:t>
                      </a:r>
                      <a:endParaRPr lang="en-CA" dirty="0"/>
                    </a:p>
                  </a:txBody>
                  <a:tcPr/>
                </a:tc>
                <a:tc>
                  <a:txBody>
                    <a:bodyPr/>
                    <a:lstStyle/>
                    <a:p>
                      <a:pPr algn="r"/>
                      <a:r>
                        <a:rPr lang="en-CA" dirty="0" smtClean="0"/>
                        <a:t>$114,359</a:t>
                      </a:r>
                      <a:endParaRPr lang="en-CA" dirty="0"/>
                    </a:p>
                  </a:txBody>
                  <a:tcPr anchor="ctr"/>
                </a:tc>
              </a:tr>
            </a:tbl>
          </a:graphicData>
        </a:graphic>
      </p:graphicFrame>
      <p:sp>
        <p:nvSpPr>
          <p:cNvPr id="4" name="TextBox 3"/>
          <p:cNvSpPr txBox="1"/>
          <p:nvPr/>
        </p:nvSpPr>
        <p:spPr>
          <a:xfrm>
            <a:off x="479306" y="2996952"/>
            <a:ext cx="7765101" cy="3416320"/>
          </a:xfrm>
          <a:prstGeom prst="rect">
            <a:avLst/>
          </a:prstGeom>
          <a:noFill/>
        </p:spPr>
        <p:txBody>
          <a:bodyPr wrap="square" rtlCol="0">
            <a:spAutoFit/>
          </a:bodyPr>
          <a:lstStyle/>
          <a:p>
            <a:r>
              <a:rPr lang="en-CA" dirty="0" smtClean="0"/>
              <a:t>No increase to reserve funds on hand in any of these years</a:t>
            </a:r>
          </a:p>
          <a:p>
            <a:r>
              <a:rPr lang="en-CA" dirty="0" smtClean="0"/>
              <a:t>Reserve account				$567,000</a:t>
            </a:r>
          </a:p>
          <a:p>
            <a:r>
              <a:rPr lang="en-CA" dirty="0" smtClean="0"/>
              <a:t>Estimated cost to renew the fleet		$11 million</a:t>
            </a:r>
          </a:p>
          <a:p>
            <a:endParaRPr lang="en-CA" dirty="0"/>
          </a:p>
          <a:p>
            <a:r>
              <a:rPr lang="en-CA" dirty="0" smtClean="0"/>
              <a:t>Need to undertake a full review of all fleet vehicles - cradle to grave costs, expected life and charge out rates</a:t>
            </a:r>
          </a:p>
          <a:p>
            <a:endParaRPr lang="en-CA" dirty="0" smtClean="0"/>
          </a:p>
          <a:p>
            <a:r>
              <a:rPr lang="en-CA" dirty="0" smtClean="0"/>
              <a:t>Current fleet charges in the budget – not including leases		Increase</a:t>
            </a:r>
            <a:endParaRPr lang="en-CA" dirty="0"/>
          </a:p>
          <a:p>
            <a:r>
              <a:rPr lang="en-CA" dirty="0" smtClean="0"/>
              <a:t>General				$416,150 	73%	$94,500</a:t>
            </a:r>
          </a:p>
          <a:p>
            <a:r>
              <a:rPr lang="en-CA" dirty="0" smtClean="0"/>
              <a:t>Water				$  54,470		10%	$12,900</a:t>
            </a:r>
          </a:p>
          <a:p>
            <a:r>
              <a:rPr lang="en-CA" dirty="0" smtClean="0"/>
              <a:t>Sewer				$  27,450		  5%	$  6,450</a:t>
            </a:r>
          </a:p>
          <a:p>
            <a:r>
              <a:rPr lang="en-CA" dirty="0" smtClean="0"/>
              <a:t>Electric				$  67,750		12%	$15,500</a:t>
            </a:r>
          </a:p>
        </p:txBody>
      </p:sp>
    </p:spTree>
    <p:extLst>
      <p:ext uri="{BB962C8B-B14F-4D97-AF65-F5344CB8AC3E}">
        <p14:creationId xmlns:p14="http://schemas.microsoft.com/office/powerpoint/2010/main" val="413376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CA" sz="4000" u="sng" dirty="0" smtClean="0"/>
              <a:t>PROCESS</a:t>
            </a:r>
            <a:endParaRPr lang="en-CA" sz="4000" u="sng" dirty="0"/>
          </a:p>
        </p:txBody>
      </p:sp>
      <p:sp>
        <p:nvSpPr>
          <p:cNvPr id="3" name="Content Placeholder 2"/>
          <p:cNvSpPr>
            <a:spLocks noGrp="1"/>
          </p:cNvSpPr>
          <p:nvPr>
            <p:ph idx="1"/>
          </p:nvPr>
        </p:nvSpPr>
        <p:spPr>
          <a:xfrm>
            <a:off x="457200" y="980728"/>
            <a:ext cx="8229600" cy="5145435"/>
          </a:xfrm>
        </p:spPr>
        <p:txBody>
          <a:bodyPr>
            <a:normAutofit fontScale="70000" lnSpcReduction="20000"/>
          </a:bodyPr>
          <a:lstStyle/>
          <a:p>
            <a:endParaRPr lang="en-CA" dirty="0" smtClean="0"/>
          </a:p>
          <a:p>
            <a:r>
              <a:rPr lang="en-CA" dirty="0" smtClean="0"/>
              <a:t>Staff began work on this budget in September</a:t>
            </a:r>
          </a:p>
          <a:p>
            <a:pPr marL="0" indent="0">
              <a:buNone/>
            </a:pPr>
            <a:endParaRPr lang="en-CA" dirty="0" smtClean="0"/>
          </a:p>
          <a:p>
            <a:r>
              <a:rPr lang="en-CA" dirty="0" smtClean="0"/>
              <a:t>4 meetings including today are scheduled – Jan 26, 28 and Feb 2 and further meetings will be added as needed</a:t>
            </a:r>
          </a:p>
          <a:p>
            <a:pPr marL="0" indent="0">
              <a:buNone/>
            </a:pPr>
            <a:endParaRPr lang="en-CA" dirty="0" smtClean="0"/>
          </a:p>
          <a:p>
            <a:r>
              <a:rPr lang="en-CA" dirty="0" smtClean="0"/>
              <a:t>At the start of each meeting, time is available for delegations and questions from the public</a:t>
            </a:r>
          </a:p>
          <a:p>
            <a:pPr marL="0" indent="0">
              <a:buNone/>
            </a:pPr>
            <a:endParaRPr lang="en-CA" dirty="0" smtClean="0"/>
          </a:p>
          <a:p>
            <a:r>
              <a:rPr lang="en-CA" dirty="0" smtClean="0"/>
              <a:t>Beginning January 26, the Directors will have a brief presentation on their departments and be available for questions</a:t>
            </a:r>
          </a:p>
          <a:p>
            <a:pPr marL="0" indent="0">
              <a:buNone/>
            </a:pPr>
            <a:endParaRPr lang="en-CA" dirty="0" smtClean="0"/>
          </a:p>
          <a:p>
            <a:r>
              <a:rPr lang="en-CA" dirty="0" smtClean="0"/>
              <a:t>Following the department presentations, Council will provide guidance on increases in property taxes and user fees and the discretionary spending funds will be revised as needed</a:t>
            </a:r>
          </a:p>
          <a:p>
            <a:endParaRPr lang="en-CA" dirty="0"/>
          </a:p>
        </p:txBody>
      </p:sp>
    </p:spTree>
    <p:extLst>
      <p:ext uri="{BB962C8B-B14F-4D97-AF65-F5344CB8AC3E}">
        <p14:creationId xmlns:p14="http://schemas.microsoft.com/office/powerpoint/2010/main" val="200349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u="sng" dirty="0" smtClean="0"/>
              <a:t>PROCESS</a:t>
            </a:r>
            <a:endParaRPr lang="en-CA" sz="4000" u="sng" dirty="0"/>
          </a:p>
        </p:txBody>
      </p:sp>
      <p:sp>
        <p:nvSpPr>
          <p:cNvPr id="3" name="Content Placeholder 2"/>
          <p:cNvSpPr>
            <a:spLocks noGrp="1"/>
          </p:cNvSpPr>
          <p:nvPr>
            <p:ph idx="1"/>
          </p:nvPr>
        </p:nvSpPr>
        <p:spPr/>
        <p:txBody>
          <a:bodyPr>
            <a:normAutofit fontScale="77500" lnSpcReduction="20000"/>
          </a:bodyPr>
          <a:lstStyle/>
          <a:p>
            <a:r>
              <a:rPr lang="en-CA" dirty="0" smtClean="0"/>
              <a:t>Staff will provide a recommendation of the discretionary spending projects for Council’s consideration</a:t>
            </a:r>
          </a:p>
          <a:p>
            <a:pPr marL="0" indent="0">
              <a:buNone/>
            </a:pPr>
            <a:endParaRPr lang="en-CA" dirty="0" smtClean="0"/>
          </a:p>
          <a:p>
            <a:r>
              <a:rPr lang="en-CA" dirty="0" smtClean="0"/>
              <a:t>At the conclusion of the review meetings, the five year financial plan bylaw will be introduced</a:t>
            </a:r>
          </a:p>
          <a:p>
            <a:pPr marL="0" indent="0">
              <a:buNone/>
            </a:pPr>
            <a:endParaRPr lang="en-CA" dirty="0" smtClean="0"/>
          </a:p>
          <a:p>
            <a:r>
              <a:rPr lang="en-CA" dirty="0" smtClean="0"/>
              <a:t>Amendment of the bylaw and setting of the tax rates – April 27 (tentative date for first 3 readings)</a:t>
            </a:r>
          </a:p>
          <a:p>
            <a:pPr marL="0" indent="0">
              <a:buNone/>
            </a:pPr>
            <a:endParaRPr lang="en-CA" dirty="0" smtClean="0"/>
          </a:p>
          <a:p>
            <a:r>
              <a:rPr lang="en-CA" dirty="0" smtClean="0"/>
              <a:t>Adoption of the tax rates bylaw and the 5 year plan – May 11</a:t>
            </a:r>
          </a:p>
          <a:p>
            <a:endParaRPr lang="en-CA" dirty="0"/>
          </a:p>
        </p:txBody>
      </p:sp>
    </p:spTree>
    <p:extLst>
      <p:ext uri="{BB962C8B-B14F-4D97-AF65-F5344CB8AC3E}">
        <p14:creationId xmlns:p14="http://schemas.microsoft.com/office/powerpoint/2010/main" val="330598841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06090"/>
          </a:xfrm>
        </p:spPr>
        <p:txBody>
          <a:bodyPr>
            <a:normAutofit fontScale="90000"/>
          </a:bodyPr>
          <a:lstStyle/>
          <a:p>
            <a:r>
              <a:rPr lang="en-CA" u="sng" dirty="0" smtClean="0"/>
              <a:t>Introduction</a:t>
            </a:r>
            <a:endParaRPr lang="en-CA" u="sng" dirty="0"/>
          </a:p>
        </p:txBody>
      </p:sp>
      <p:sp>
        <p:nvSpPr>
          <p:cNvPr id="3" name="Content Placeholder 2"/>
          <p:cNvSpPr>
            <a:spLocks noGrp="1"/>
          </p:cNvSpPr>
          <p:nvPr>
            <p:ph idx="1"/>
          </p:nvPr>
        </p:nvSpPr>
        <p:spPr>
          <a:xfrm>
            <a:off x="457200" y="1052736"/>
            <a:ext cx="8229600" cy="5558606"/>
          </a:xfrm>
        </p:spPr>
        <p:txBody>
          <a:bodyPr>
            <a:normAutofit/>
          </a:bodyPr>
          <a:lstStyle/>
          <a:p>
            <a:r>
              <a:rPr lang="en-US" dirty="0" smtClean="0"/>
              <a:t>Financial </a:t>
            </a:r>
            <a:r>
              <a:rPr lang="en-US" dirty="0"/>
              <a:t>plan </a:t>
            </a:r>
            <a:r>
              <a:rPr lang="en-US" dirty="0" smtClean="0"/>
              <a:t>has no increases to the service levels of 2014.  Price changes have been reflected</a:t>
            </a:r>
          </a:p>
          <a:p>
            <a:pPr marL="0" indent="0">
              <a:buNone/>
            </a:pPr>
            <a:endParaRPr lang="en-US" dirty="0" smtClean="0"/>
          </a:p>
          <a:p>
            <a:r>
              <a:rPr lang="en-US" dirty="0" smtClean="0"/>
              <a:t>No increases in property taxes or user fees other than the expected Fortis increase of 3.5%.  The purchase of power is about 75% of the costs in the electric fund.  The budget has an annual 2.625% increase in electric rates (3.5% times 75%)</a:t>
            </a:r>
          </a:p>
          <a:p>
            <a:pPr marL="0" indent="0">
              <a:buNone/>
            </a:pPr>
            <a:endParaRPr lang="en-CA" dirty="0"/>
          </a:p>
          <a:p>
            <a:endParaRPr lang="en-CA" dirty="0"/>
          </a:p>
        </p:txBody>
      </p:sp>
    </p:spTree>
    <p:extLst>
      <p:ext uri="{BB962C8B-B14F-4D97-AF65-F5344CB8AC3E}">
        <p14:creationId xmlns:p14="http://schemas.microsoft.com/office/powerpoint/2010/main" val="77081907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06090"/>
          </a:xfrm>
        </p:spPr>
        <p:txBody>
          <a:bodyPr>
            <a:normAutofit fontScale="90000"/>
          </a:bodyPr>
          <a:lstStyle/>
          <a:p>
            <a:r>
              <a:rPr lang="en-CA" u="sng" dirty="0" smtClean="0"/>
              <a:t>Council Direction</a:t>
            </a:r>
            <a:endParaRPr lang="en-CA" u="sng" dirty="0"/>
          </a:p>
        </p:txBody>
      </p:sp>
      <p:sp>
        <p:nvSpPr>
          <p:cNvPr id="3" name="Content Placeholder 2"/>
          <p:cNvSpPr>
            <a:spLocks noGrp="1"/>
          </p:cNvSpPr>
          <p:nvPr>
            <p:ph idx="1"/>
          </p:nvPr>
        </p:nvSpPr>
        <p:spPr>
          <a:xfrm>
            <a:off x="448566" y="1299394"/>
            <a:ext cx="8229600" cy="4937918"/>
          </a:xfrm>
        </p:spPr>
        <p:txBody>
          <a:bodyPr>
            <a:normAutofit fontScale="92500" lnSpcReduction="10000"/>
          </a:bodyPr>
          <a:lstStyle/>
          <a:p>
            <a:r>
              <a:rPr lang="en-US" dirty="0" smtClean="0"/>
              <a:t>Core budget funding level</a:t>
            </a:r>
          </a:p>
          <a:p>
            <a:r>
              <a:rPr lang="en-US" dirty="0" smtClean="0"/>
              <a:t>Discretionary budget funding level</a:t>
            </a:r>
          </a:p>
          <a:p>
            <a:r>
              <a:rPr lang="en-US" dirty="0" smtClean="0"/>
              <a:t>Increases to property taxation and user fees</a:t>
            </a:r>
          </a:p>
          <a:p>
            <a:r>
              <a:rPr lang="en-US" dirty="0" smtClean="0"/>
              <a:t>Allocation of the administration costs to the utility funds</a:t>
            </a:r>
          </a:p>
          <a:p>
            <a:r>
              <a:rPr lang="en-US" dirty="0" smtClean="0"/>
              <a:t>Identification of a funding level for fleet replacement</a:t>
            </a:r>
          </a:p>
          <a:p>
            <a:endParaRPr lang="en-US" dirty="0" smtClean="0"/>
          </a:p>
          <a:p>
            <a:pPr marL="0" indent="0">
              <a:buNone/>
            </a:pPr>
            <a:r>
              <a:rPr lang="en-CA" dirty="0" smtClean="0"/>
              <a:t>Increases in the administration charge and the fleet charge rates will impact all funds</a:t>
            </a:r>
            <a:endParaRPr lang="en-CA" dirty="0"/>
          </a:p>
        </p:txBody>
      </p:sp>
    </p:spTree>
    <p:extLst>
      <p:ext uri="{BB962C8B-B14F-4D97-AF65-F5344CB8AC3E}">
        <p14:creationId xmlns:p14="http://schemas.microsoft.com/office/powerpoint/2010/main" val="119673736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26000"/>
          </a:blip>
          <a:tile tx="0" ty="0" sx="100000" sy="100000" flip="none" algn="tl"/>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8729990"/>
              </p:ext>
            </p:extLst>
          </p:nvPr>
        </p:nvGraphicFramePr>
        <p:xfrm>
          <a:off x="107504" y="116632"/>
          <a:ext cx="8640960" cy="6624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148348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26000"/>
          </a:blip>
          <a:tile tx="0" ty="0" sx="100000" sy="100000" flip="none" algn="tl"/>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8017124"/>
              </p:ext>
            </p:extLst>
          </p:nvPr>
        </p:nvGraphicFramePr>
        <p:xfrm>
          <a:off x="107504" y="116632"/>
          <a:ext cx="8928992" cy="6624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25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2015 Budget Facts</a:t>
            </a:r>
            <a:endParaRPr lang="en-CA" sz="4000" dirty="0"/>
          </a:p>
        </p:txBody>
      </p:sp>
      <p:sp>
        <p:nvSpPr>
          <p:cNvPr id="3" name="Content Placeholder 2"/>
          <p:cNvSpPr>
            <a:spLocks noGrp="1"/>
          </p:cNvSpPr>
          <p:nvPr>
            <p:ph idx="1"/>
          </p:nvPr>
        </p:nvSpPr>
        <p:spPr/>
        <p:txBody>
          <a:bodyPr>
            <a:normAutofit fontScale="85000" lnSpcReduction="20000"/>
          </a:bodyPr>
          <a:lstStyle/>
          <a:p>
            <a:pPr marL="0" indent="0">
              <a:buNone/>
            </a:pPr>
            <a:r>
              <a:rPr lang="en-CA" dirty="0" smtClean="0"/>
              <a:t>Staffing:</a:t>
            </a:r>
          </a:p>
          <a:p>
            <a:pPr marL="0" indent="0">
              <a:buNone/>
            </a:pPr>
            <a:r>
              <a:rPr lang="en-CA" dirty="0" smtClean="0"/>
              <a:t>11 Management/3 Exempt  		$1.3m    14 FTE</a:t>
            </a:r>
          </a:p>
          <a:p>
            <a:pPr marL="0" indent="0">
              <a:buNone/>
            </a:pPr>
            <a:r>
              <a:rPr lang="en-CA" dirty="0" smtClean="0"/>
              <a:t>60 CUPE/5 IBEW				$4.2m    65 FTE</a:t>
            </a:r>
          </a:p>
          <a:p>
            <a:pPr marL="0" indent="0">
              <a:buNone/>
            </a:pPr>
            <a:endParaRPr lang="en-CA" dirty="0"/>
          </a:p>
          <a:p>
            <a:pPr marL="0" indent="0">
              <a:buNone/>
            </a:pPr>
            <a:r>
              <a:rPr lang="en-CA" dirty="0" smtClean="0"/>
              <a:t>Debt:</a:t>
            </a:r>
          </a:p>
          <a:p>
            <a:pPr marL="0" indent="0">
              <a:buNone/>
            </a:pPr>
            <a:r>
              <a:rPr lang="en-CA" dirty="0" smtClean="0"/>
              <a:t>December 31, 2014					$25.6m</a:t>
            </a:r>
          </a:p>
          <a:p>
            <a:pPr marL="0" indent="0">
              <a:buNone/>
            </a:pPr>
            <a:r>
              <a:rPr lang="en-CA" dirty="0" smtClean="0"/>
              <a:t>Debt servicing costs				$   3.1m</a:t>
            </a:r>
          </a:p>
          <a:p>
            <a:pPr marL="0" indent="0">
              <a:buNone/>
            </a:pPr>
            <a:r>
              <a:rPr lang="en-CA" dirty="0" smtClean="0"/>
              <a:t>% of revenue – 25% cap				    12.6%</a:t>
            </a:r>
          </a:p>
          <a:p>
            <a:pPr marL="0" indent="0">
              <a:buNone/>
            </a:pPr>
            <a:r>
              <a:rPr lang="en-CA" dirty="0" smtClean="0"/>
              <a:t>Water Separation borrowing			$   1.8m</a:t>
            </a:r>
          </a:p>
          <a:p>
            <a:pPr marL="0" indent="0">
              <a:buNone/>
            </a:pPr>
            <a:r>
              <a:rPr lang="en-CA" dirty="0" smtClean="0"/>
              <a:t>Water Separation servicing costs (2017)		$     .4m</a:t>
            </a:r>
          </a:p>
        </p:txBody>
      </p:sp>
    </p:spTree>
    <p:extLst>
      <p:ext uri="{BB962C8B-B14F-4D97-AF65-F5344CB8AC3E}">
        <p14:creationId xmlns:p14="http://schemas.microsoft.com/office/powerpoint/2010/main" val="384827207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Revenue</a:t>
            </a:r>
            <a:endParaRPr lang="en-CA" sz="4000" dirty="0"/>
          </a:p>
        </p:txBody>
      </p:sp>
      <p:graphicFrame>
        <p:nvGraphicFramePr>
          <p:cNvPr id="3" name="Table 2"/>
          <p:cNvGraphicFramePr>
            <a:graphicFrameLocks noGrp="1"/>
          </p:cNvGraphicFramePr>
          <p:nvPr>
            <p:extLst>
              <p:ext uri="{D42A27DB-BD31-4B8C-83A1-F6EECF244321}">
                <p14:modId xmlns:p14="http://schemas.microsoft.com/office/powerpoint/2010/main" val="972613929"/>
              </p:ext>
            </p:extLst>
          </p:nvPr>
        </p:nvGraphicFramePr>
        <p:xfrm>
          <a:off x="683568" y="1268760"/>
          <a:ext cx="7859215" cy="1854200"/>
        </p:xfrm>
        <a:graphic>
          <a:graphicData uri="http://schemas.openxmlformats.org/drawingml/2006/table">
            <a:tbl>
              <a:tblPr firstRow="1" bandRow="1">
                <a:tableStyleId>{93296810-A885-4BE3-A3E7-6D5BEEA58F35}</a:tableStyleId>
              </a:tblPr>
              <a:tblGrid>
                <a:gridCol w="1440160"/>
                <a:gridCol w="1728192"/>
                <a:gridCol w="1547177"/>
                <a:gridCol w="1571843"/>
                <a:gridCol w="1571843"/>
              </a:tblGrid>
              <a:tr h="370840">
                <a:tc>
                  <a:txBody>
                    <a:bodyPr/>
                    <a:lstStyle/>
                    <a:p>
                      <a:endParaRPr lang="en-CA" dirty="0"/>
                    </a:p>
                  </a:txBody>
                  <a:tcPr/>
                </a:tc>
                <a:tc>
                  <a:txBody>
                    <a:bodyPr/>
                    <a:lstStyle/>
                    <a:p>
                      <a:pPr algn="ctr"/>
                      <a:r>
                        <a:rPr lang="en-CA" dirty="0" smtClean="0"/>
                        <a:t>General</a:t>
                      </a:r>
                      <a:endParaRPr lang="en-CA" dirty="0"/>
                    </a:p>
                  </a:txBody>
                  <a:tcPr/>
                </a:tc>
                <a:tc>
                  <a:txBody>
                    <a:bodyPr/>
                    <a:lstStyle/>
                    <a:p>
                      <a:pPr algn="ctr"/>
                      <a:r>
                        <a:rPr lang="en-CA" dirty="0" smtClean="0"/>
                        <a:t>Water</a:t>
                      </a:r>
                      <a:endParaRPr lang="en-CA" dirty="0"/>
                    </a:p>
                  </a:txBody>
                  <a:tcPr/>
                </a:tc>
                <a:tc>
                  <a:txBody>
                    <a:bodyPr/>
                    <a:lstStyle/>
                    <a:p>
                      <a:pPr algn="ctr"/>
                      <a:r>
                        <a:rPr lang="en-CA" dirty="0" smtClean="0"/>
                        <a:t>Sewer</a:t>
                      </a:r>
                      <a:endParaRPr lang="en-CA" dirty="0"/>
                    </a:p>
                  </a:txBody>
                  <a:tcPr/>
                </a:tc>
                <a:tc>
                  <a:txBody>
                    <a:bodyPr/>
                    <a:lstStyle/>
                    <a:p>
                      <a:pPr algn="ctr"/>
                      <a:r>
                        <a:rPr lang="en-CA" dirty="0" smtClean="0"/>
                        <a:t>Electric</a:t>
                      </a:r>
                      <a:endParaRPr lang="en-CA" dirty="0"/>
                    </a:p>
                  </a:txBody>
                  <a:tcPr/>
                </a:tc>
              </a:tr>
              <a:tr h="370840">
                <a:tc>
                  <a:txBody>
                    <a:bodyPr/>
                    <a:lstStyle/>
                    <a:p>
                      <a:r>
                        <a:rPr lang="en-CA" dirty="0" smtClean="0"/>
                        <a:t>Budget</a:t>
                      </a:r>
                      <a:r>
                        <a:rPr lang="en-CA" baseline="0" dirty="0" smtClean="0"/>
                        <a:t> 2015</a:t>
                      </a:r>
                      <a:endParaRPr lang="en-CA" dirty="0"/>
                    </a:p>
                  </a:txBody>
                  <a:tcPr/>
                </a:tc>
                <a:tc>
                  <a:txBody>
                    <a:bodyPr/>
                    <a:lstStyle/>
                    <a:p>
                      <a:pPr algn="r"/>
                      <a:r>
                        <a:rPr lang="en-CA" dirty="0" smtClean="0"/>
                        <a:t>11,587,347</a:t>
                      </a:r>
                      <a:endParaRPr lang="en-CA" dirty="0"/>
                    </a:p>
                  </a:txBody>
                  <a:tcPr/>
                </a:tc>
                <a:tc>
                  <a:txBody>
                    <a:bodyPr/>
                    <a:lstStyle/>
                    <a:p>
                      <a:pPr algn="r"/>
                      <a:r>
                        <a:rPr lang="en-CA" dirty="0" smtClean="0"/>
                        <a:t>4,391,003</a:t>
                      </a:r>
                      <a:endParaRPr lang="en-CA" dirty="0"/>
                    </a:p>
                  </a:txBody>
                  <a:tcPr/>
                </a:tc>
                <a:tc>
                  <a:txBody>
                    <a:bodyPr/>
                    <a:lstStyle/>
                    <a:p>
                      <a:pPr algn="r"/>
                      <a:r>
                        <a:rPr lang="en-CA" dirty="0" smtClean="0"/>
                        <a:t>  2,437,167</a:t>
                      </a:r>
                      <a:endParaRPr lang="en-CA" dirty="0"/>
                    </a:p>
                  </a:txBody>
                  <a:tcPr/>
                </a:tc>
                <a:tc>
                  <a:txBody>
                    <a:bodyPr/>
                    <a:lstStyle/>
                    <a:p>
                      <a:pPr algn="r"/>
                      <a:r>
                        <a:rPr lang="en-CA" dirty="0" smtClean="0"/>
                        <a:t>10,118,585</a:t>
                      </a:r>
                      <a:endParaRPr lang="en-CA" dirty="0"/>
                    </a:p>
                  </a:txBody>
                  <a:tcPr/>
                </a:tc>
              </a:tr>
              <a:tr h="370840">
                <a:tc>
                  <a:txBody>
                    <a:bodyPr/>
                    <a:lstStyle/>
                    <a:p>
                      <a:r>
                        <a:rPr lang="en-CA" dirty="0" smtClean="0"/>
                        <a:t>Budget 2014</a:t>
                      </a:r>
                      <a:endParaRPr lang="en-CA" dirty="0"/>
                    </a:p>
                  </a:txBody>
                  <a:tcPr/>
                </a:tc>
                <a:tc>
                  <a:txBody>
                    <a:bodyPr/>
                    <a:lstStyle/>
                    <a:p>
                      <a:pPr algn="r"/>
                      <a:r>
                        <a:rPr lang="en-CA" dirty="0" smtClean="0"/>
                        <a:t>11,019,035</a:t>
                      </a:r>
                      <a:endParaRPr lang="en-CA" dirty="0"/>
                    </a:p>
                  </a:txBody>
                  <a:tcPr anchor="ctr"/>
                </a:tc>
                <a:tc>
                  <a:txBody>
                    <a:bodyPr/>
                    <a:lstStyle/>
                    <a:p>
                      <a:pPr algn="r"/>
                      <a:r>
                        <a:rPr lang="en-CA" dirty="0" smtClean="0"/>
                        <a:t>4,373,649</a:t>
                      </a:r>
                      <a:endParaRPr lang="en-CA" dirty="0"/>
                    </a:p>
                  </a:txBody>
                  <a:tcPr anchor="ctr"/>
                </a:tc>
                <a:tc>
                  <a:txBody>
                    <a:bodyPr/>
                    <a:lstStyle/>
                    <a:p>
                      <a:pPr algn="r"/>
                      <a:r>
                        <a:rPr lang="en-CA" dirty="0" smtClean="0"/>
                        <a:t>2,423,542</a:t>
                      </a:r>
                      <a:endParaRPr lang="en-CA" dirty="0"/>
                    </a:p>
                  </a:txBody>
                  <a:tcPr anchor="ctr"/>
                </a:tc>
                <a:tc>
                  <a:txBody>
                    <a:bodyPr/>
                    <a:lstStyle/>
                    <a:p>
                      <a:pPr algn="r"/>
                      <a:r>
                        <a:rPr lang="en-CA" dirty="0" smtClean="0"/>
                        <a:t>9,976,303</a:t>
                      </a:r>
                      <a:endParaRPr lang="en-CA" dirty="0"/>
                    </a:p>
                  </a:txBody>
                  <a:tcPr anchor="ctr"/>
                </a:tc>
              </a:tr>
              <a:tr h="370840">
                <a:tc>
                  <a:txBody>
                    <a:bodyPr/>
                    <a:lstStyle/>
                    <a:p>
                      <a:r>
                        <a:rPr lang="en-CA" dirty="0" smtClean="0"/>
                        <a:t>Change</a:t>
                      </a:r>
                      <a:endParaRPr lang="en-CA" dirty="0"/>
                    </a:p>
                  </a:txBody>
                  <a:tcPr/>
                </a:tc>
                <a:tc>
                  <a:txBody>
                    <a:bodyPr/>
                    <a:lstStyle/>
                    <a:p>
                      <a:pPr algn="r"/>
                      <a:r>
                        <a:rPr lang="en-CA" dirty="0" smtClean="0"/>
                        <a:t>568,312</a:t>
                      </a:r>
                      <a:r>
                        <a:rPr lang="en-CA" baseline="0" dirty="0" smtClean="0"/>
                        <a:t>  </a:t>
                      </a:r>
                      <a:endParaRPr lang="en-CA" dirty="0"/>
                    </a:p>
                  </a:txBody>
                  <a:tcPr anchor="ctr"/>
                </a:tc>
                <a:tc>
                  <a:txBody>
                    <a:bodyPr/>
                    <a:lstStyle/>
                    <a:p>
                      <a:pPr algn="r"/>
                      <a:r>
                        <a:rPr lang="en-CA" dirty="0" smtClean="0"/>
                        <a:t>17,354</a:t>
                      </a:r>
                      <a:endParaRPr lang="en-CA" dirty="0"/>
                    </a:p>
                  </a:txBody>
                  <a:tcPr anchor="ctr"/>
                </a:tc>
                <a:tc>
                  <a:txBody>
                    <a:bodyPr/>
                    <a:lstStyle/>
                    <a:p>
                      <a:pPr algn="r"/>
                      <a:r>
                        <a:rPr lang="en-CA" dirty="0" smtClean="0"/>
                        <a:t>13,625</a:t>
                      </a:r>
                      <a:endParaRPr lang="en-CA" dirty="0"/>
                    </a:p>
                  </a:txBody>
                  <a:tcPr anchor="ctr"/>
                </a:tc>
                <a:tc>
                  <a:txBody>
                    <a:bodyPr/>
                    <a:lstStyle/>
                    <a:p>
                      <a:pPr algn="r"/>
                      <a:r>
                        <a:rPr lang="en-CA" dirty="0" smtClean="0"/>
                        <a:t>142,282</a:t>
                      </a:r>
                      <a:endParaRPr lang="en-CA" dirty="0"/>
                    </a:p>
                  </a:txBody>
                  <a:tcPr anchor="ctr"/>
                </a:tc>
              </a:tr>
              <a:tr h="370840">
                <a:tc>
                  <a:txBody>
                    <a:bodyPr/>
                    <a:lstStyle/>
                    <a:p>
                      <a:r>
                        <a:rPr lang="en-CA" dirty="0" smtClean="0"/>
                        <a:t>%</a:t>
                      </a:r>
                      <a:endParaRPr lang="en-CA" dirty="0"/>
                    </a:p>
                  </a:txBody>
                  <a:tcPr/>
                </a:tc>
                <a:tc>
                  <a:txBody>
                    <a:bodyPr/>
                    <a:lstStyle/>
                    <a:p>
                      <a:pPr algn="r"/>
                      <a:r>
                        <a:rPr lang="en-CA" dirty="0" smtClean="0"/>
                        <a:t>5.16</a:t>
                      </a:r>
                      <a:endParaRPr lang="en-CA" dirty="0"/>
                    </a:p>
                  </a:txBody>
                  <a:tcPr anchor="ctr"/>
                </a:tc>
                <a:tc>
                  <a:txBody>
                    <a:bodyPr/>
                    <a:lstStyle/>
                    <a:p>
                      <a:pPr algn="r"/>
                      <a:r>
                        <a:rPr lang="en-CA" dirty="0" smtClean="0"/>
                        <a:t>.40</a:t>
                      </a:r>
                      <a:endParaRPr lang="en-CA" dirty="0"/>
                    </a:p>
                  </a:txBody>
                  <a:tcPr anchor="ctr"/>
                </a:tc>
                <a:tc>
                  <a:txBody>
                    <a:bodyPr/>
                    <a:lstStyle/>
                    <a:p>
                      <a:pPr algn="r"/>
                      <a:r>
                        <a:rPr lang="en-CA" dirty="0" smtClean="0"/>
                        <a:t>.56</a:t>
                      </a:r>
                      <a:endParaRPr lang="en-CA" dirty="0"/>
                    </a:p>
                  </a:txBody>
                  <a:tcPr anchor="ctr"/>
                </a:tc>
                <a:tc>
                  <a:txBody>
                    <a:bodyPr/>
                    <a:lstStyle/>
                    <a:p>
                      <a:pPr algn="r"/>
                      <a:r>
                        <a:rPr lang="en-CA" dirty="0" smtClean="0"/>
                        <a:t>1.43</a:t>
                      </a:r>
                      <a:endParaRPr lang="en-CA" dirty="0"/>
                    </a:p>
                  </a:txBody>
                  <a:tcPr anchor="ctr"/>
                </a:tc>
              </a:tr>
            </a:tbl>
          </a:graphicData>
        </a:graphic>
      </p:graphicFrame>
      <p:sp>
        <p:nvSpPr>
          <p:cNvPr id="4" name="TextBox 3"/>
          <p:cNvSpPr txBox="1"/>
          <p:nvPr/>
        </p:nvSpPr>
        <p:spPr>
          <a:xfrm>
            <a:off x="678396" y="3573016"/>
            <a:ext cx="7787208" cy="3139321"/>
          </a:xfrm>
          <a:prstGeom prst="rect">
            <a:avLst/>
          </a:prstGeom>
          <a:noFill/>
        </p:spPr>
        <p:txBody>
          <a:bodyPr wrap="square" rtlCol="0">
            <a:spAutoFit/>
          </a:bodyPr>
          <a:lstStyle/>
          <a:p>
            <a:r>
              <a:rPr lang="en-CA" dirty="0" smtClean="0"/>
              <a:t>General</a:t>
            </a:r>
          </a:p>
          <a:p>
            <a:r>
              <a:rPr lang="en-CA" dirty="0" smtClean="0"/>
              <a:t>Taxes – non market change (growth) and roll changes		$   81,000</a:t>
            </a:r>
          </a:p>
          <a:p>
            <a:r>
              <a:rPr lang="en-CA" dirty="0" smtClean="0"/>
              <a:t>Provincial grants						$ 141,000</a:t>
            </a:r>
          </a:p>
          <a:p>
            <a:r>
              <a:rPr lang="en-CA" dirty="0" smtClean="0"/>
              <a:t>Increase transfer from Electric fund for lighting			</a:t>
            </a:r>
            <a:r>
              <a:rPr lang="en-CA" u="sng" dirty="0" smtClean="0"/>
              <a:t>$ 334,300</a:t>
            </a:r>
            <a:endParaRPr lang="en-CA" u="sng" dirty="0"/>
          </a:p>
          <a:p>
            <a:r>
              <a:rPr lang="en-CA" dirty="0" smtClean="0"/>
              <a:t>							$ 556,300</a:t>
            </a:r>
          </a:p>
          <a:p>
            <a:r>
              <a:rPr lang="en-CA" dirty="0" smtClean="0"/>
              <a:t>Electric</a:t>
            </a:r>
          </a:p>
          <a:p>
            <a:r>
              <a:rPr lang="en-CA" dirty="0" smtClean="0"/>
              <a:t>Electric rates increase 					$ 252,300</a:t>
            </a:r>
          </a:p>
          <a:p>
            <a:r>
              <a:rPr lang="en-CA" dirty="0" smtClean="0"/>
              <a:t>Developer paid work decrease				</a:t>
            </a:r>
            <a:r>
              <a:rPr lang="en-CA" u="sng" dirty="0" smtClean="0"/>
              <a:t>$(105,000)</a:t>
            </a:r>
          </a:p>
          <a:p>
            <a:r>
              <a:rPr lang="en-CA" dirty="0" smtClean="0"/>
              <a:t>							$ 147,300</a:t>
            </a:r>
          </a:p>
          <a:p>
            <a:r>
              <a:rPr lang="en-CA" dirty="0" smtClean="0"/>
              <a:t>Note:  one time increase in revenue in Electric fund from change in billing cycle will not impact 2015. </a:t>
            </a:r>
            <a:endParaRPr lang="en-CA" dirty="0"/>
          </a:p>
        </p:txBody>
      </p:sp>
    </p:spTree>
    <p:extLst>
      <p:ext uri="{BB962C8B-B14F-4D97-AF65-F5344CB8AC3E}">
        <p14:creationId xmlns:p14="http://schemas.microsoft.com/office/powerpoint/2010/main" val="1864521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1969</TotalTime>
  <Words>738</Words>
  <Application>Microsoft Office PowerPoint</Application>
  <PresentationFormat>On-screen Show (4:3)</PresentationFormat>
  <Paragraphs>237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2015 Financial Plan</vt:lpstr>
      <vt:lpstr>PROCESS</vt:lpstr>
      <vt:lpstr>PROCESS</vt:lpstr>
      <vt:lpstr>Introduction</vt:lpstr>
      <vt:lpstr>Council Direction</vt:lpstr>
      <vt:lpstr>PowerPoint Presentation</vt:lpstr>
      <vt:lpstr>PowerPoint Presentation</vt:lpstr>
      <vt:lpstr>2015 Budget Facts</vt:lpstr>
      <vt:lpstr>Revenue</vt:lpstr>
      <vt:lpstr>PROPERTY TAXATION</vt:lpstr>
      <vt:lpstr>Expenditure </vt:lpstr>
      <vt:lpstr>Funding</vt:lpstr>
      <vt:lpstr>Administration Charge</vt:lpstr>
      <vt:lpstr>Fleet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Staffing Adjustments 2014</dc:title>
  <dc:creator>Tom Day</dc:creator>
  <cp:lastModifiedBy>Lorrie Coates</cp:lastModifiedBy>
  <cp:revision>140</cp:revision>
  <cp:lastPrinted>2014-01-10T17:59:50Z</cp:lastPrinted>
  <dcterms:created xsi:type="dcterms:W3CDTF">2014-01-03T16:10:35Z</dcterms:created>
  <dcterms:modified xsi:type="dcterms:W3CDTF">2015-01-21T16:02:20Z</dcterms:modified>
</cp:coreProperties>
</file>